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1486" r:id="rId2"/>
    <p:sldId id="2149" r:id="rId3"/>
    <p:sldId id="2007" r:id="rId4"/>
    <p:sldId id="2008" r:id="rId5"/>
    <p:sldId id="2024" r:id="rId6"/>
    <p:sldId id="2026" r:id="rId7"/>
    <p:sldId id="2030" r:id="rId8"/>
    <p:sldId id="2126" r:id="rId9"/>
    <p:sldId id="2093" r:id="rId10"/>
    <p:sldId id="2094" r:id="rId11"/>
    <p:sldId id="2083" r:id="rId12"/>
    <p:sldId id="2090" r:id="rId13"/>
    <p:sldId id="2091" r:id="rId14"/>
    <p:sldId id="2080" r:id="rId15"/>
    <p:sldId id="2081" r:id="rId16"/>
    <p:sldId id="2085" r:id="rId17"/>
    <p:sldId id="2084" r:id="rId18"/>
    <p:sldId id="2089" r:id="rId19"/>
    <p:sldId id="2127" r:id="rId20"/>
    <p:sldId id="2128" r:id="rId21"/>
    <p:sldId id="2130" r:id="rId22"/>
    <p:sldId id="2129" r:id="rId23"/>
    <p:sldId id="2132" r:id="rId24"/>
    <p:sldId id="2150" r:id="rId25"/>
    <p:sldId id="2123" r:id="rId26"/>
    <p:sldId id="2086" r:id="rId27"/>
    <p:sldId id="2148" r:id="rId28"/>
    <p:sldId id="2154" r:id="rId29"/>
    <p:sldId id="2155" r:id="rId30"/>
    <p:sldId id="2133" r:id="rId31"/>
    <p:sldId id="2058" r:id="rId32"/>
    <p:sldId id="2027" r:id="rId33"/>
    <p:sldId id="2088" r:id="rId34"/>
    <p:sldId id="2124" r:id="rId35"/>
    <p:sldId id="2099" r:id="rId36"/>
    <p:sldId id="2134" r:id="rId37"/>
    <p:sldId id="2095" r:id="rId38"/>
    <p:sldId id="2100" r:id="rId39"/>
    <p:sldId id="2151" r:id="rId40"/>
    <p:sldId id="2152" r:id="rId41"/>
    <p:sldId id="2153" r:id="rId42"/>
    <p:sldId id="2135" r:id="rId43"/>
    <p:sldId id="2137" r:id="rId44"/>
    <p:sldId id="2138" r:id="rId45"/>
    <p:sldId id="2136" r:id="rId46"/>
    <p:sldId id="2139" r:id="rId47"/>
    <p:sldId id="2125" r:id="rId48"/>
    <p:sldId id="2101" r:id="rId49"/>
    <p:sldId id="2145" r:id="rId50"/>
    <p:sldId id="2120" r:id="rId51"/>
    <p:sldId id="2102" r:id="rId52"/>
    <p:sldId id="2143" r:id="rId53"/>
    <p:sldId id="2041" r:id="rId54"/>
    <p:sldId id="2156" r:id="rId55"/>
    <p:sldId id="1781" r:id="rId56"/>
    <p:sldId id="2056" r:id="rId5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66"/>
    <a:srgbClr val="FF66CC"/>
    <a:srgbClr val="66FF66"/>
    <a:srgbClr val="FF9900"/>
    <a:srgbClr val="FFFF00"/>
    <a:srgbClr val="110759"/>
    <a:srgbClr val="FF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56" autoAdjust="0"/>
  </p:normalViewPr>
  <p:slideViewPr>
    <p:cSldViewPr>
      <p:cViewPr varScale="1">
        <p:scale>
          <a:sx n="96" d="100"/>
          <a:sy n="96" d="100"/>
        </p:scale>
        <p:origin x="-1038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64"/>
    </p:cViewPr>
  </p:sorterViewPr>
  <p:notesViewPr>
    <p:cSldViewPr>
      <p:cViewPr varScale="1">
        <p:scale>
          <a:sx n="66" d="100"/>
          <a:sy n="66" d="100"/>
        </p:scale>
        <p:origin x="-259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CD7DC39-4902-4D69-A48C-F781C741769C}" type="datetimeFigureOut">
              <a:rPr lang="en-US"/>
              <a:pPr>
                <a:defRPr/>
              </a:pPr>
              <a:t>4/27/2014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3A8E68C-CE47-441D-A423-F3A0F4112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6709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100" dirty="0" smtClean="0"/>
              <a:t>Om </a:t>
            </a:r>
            <a:r>
              <a:rPr lang="en-US" sz="1100" dirty="0" err="1" smtClean="0"/>
              <a:t>Ajnana</a:t>
            </a:r>
            <a:r>
              <a:rPr lang="en-US" sz="1100" dirty="0" smtClean="0"/>
              <a:t> </a:t>
            </a:r>
            <a:r>
              <a:rPr lang="en-US" sz="1100" dirty="0" err="1" smtClean="0"/>
              <a:t>timirandhasya</a:t>
            </a:r>
            <a:r>
              <a:rPr lang="en-US" sz="1100" dirty="0" smtClean="0"/>
              <a:t>, </a:t>
            </a:r>
            <a:r>
              <a:rPr lang="en-US" sz="1100" dirty="0" err="1" smtClean="0"/>
              <a:t>jnananjana</a:t>
            </a:r>
            <a:r>
              <a:rPr lang="en-US" sz="1100" dirty="0" smtClean="0"/>
              <a:t> </a:t>
            </a:r>
            <a:r>
              <a:rPr lang="en-US" sz="1100" dirty="0" err="1" smtClean="0"/>
              <a:t>salakaya</a:t>
            </a:r>
            <a:r>
              <a:rPr lang="en-US" sz="1100" dirty="0" smtClean="0"/>
              <a:t>		</a:t>
            </a:r>
          </a:p>
          <a:p>
            <a:pPr>
              <a:lnSpc>
                <a:spcPct val="90000"/>
              </a:lnSpc>
            </a:pPr>
            <a:r>
              <a:rPr lang="en-US" sz="1100" dirty="0" err="1" smtClean="0"/>
              <a:t>Caksur</a:t>
            </a:r>
            <a:r>
              <a:rPr lang="en-US" sz="1100" dirty="0" smtClean="0"/>
              <a:t> </a:t>
            </a:r>
            <a:r>
              <a:rPr lang="en-US" sz="1100" dirty="0" err="1" smtClean="0"/>
              <a:t>unmimiltam</a:t>
            </a:r>
            <a:r>
              <a:rPr lang="en-US" sz="1100" dirty="0" smtClean="0"/>
              <a:t> </a:t>
            </a:r>
            <a:r>
              <a:rPr lang="en-US" sz="1100" dirty="0" err="1" smtClean="0"/>
              <a:t>yena</a:t>
            </a:r>
            <a:r>
              <a:rPr lang="en-US" sz="1100" dirty="0" smtClean="0"/>
              <a:t>, </a:t>
            </a:r>
            <a:r>
              <a:rPr lang="en-US" sz="1100" dirty="0" err="1" smtClean="0"/>
              <a:t>tasmai</a:t>
            </a:r>
            <a:r>
              <a:rPr lang="en-US" sz="1100" dirty="0" smtClean="0"/>
              <a:t> </a:t>
            </a:r>
            <a:r>
              <a:rPr lang="en-US" sz="1100" dirty="0" err="1" smtClean="0"/>
              <a:t>sri</a:t>
            </a:r>
            <a:r>
              <a:rPr lang="en-US" sz="1100" dirty="0" smtClean="0"/>
              <a:t> </a:t>
            </a:r>
            <a:r>
              <a:rPr lang="en-US" sz="1100" dirty="0" err="1" smtClean="0"/>
              <a:t>gurave</a:t>
            </a:r>
            <a:r>
              <a:rPr lang="en-US" sz="1100" dirty="0" smtClean="0"/>
              <a:t> </a:t>
            </a:r>
            <a:r>
              <a:rPr lang="en-US" sz="1100" dirty="0" err="1" smtClean="0"/>
              <a:t>namah</a:t>
            </a:r>
            <a:r>
              <a:rPr lang="en-US" sz="1100" dirty="0" smtClean="0"/>
              <a:t>		</a:t>
            </a:r>
          </a:p>
          <a:p>
            <a:pPr>
              <a:lnSpc>
                <a:spcPct val="90000"/>
              </a:lnSpc>
            </a:pPr>
            <a:r>
              <a:rPr lang="en-US" sz="1100" dirty="0" err="1" smtClean="0"/>
              <a:t>Namah</a:t>
            </a:r>
            <a:r>
              <a:rPr lang="en-US" sz="1100" dirty="0" smtClean="0"/>
              <a:t> </a:t>
            </a:r>
            <a:r>
              <a:rPr lang="en-US" sz="1100" dirty="0" err="1" smtClean="0"/>
              <a:t>om</a:t>
            </a:r>
            <a:r>
              <a:rPr lang="en-US" sz="1100" dirty="0" smtClean="0"/>
              <a:t> </a:t>
            </a:r>
            <a:r>
              <a:rPr lang="en-US" sz="1100" dirty="0" err="1" smtClean="0"/>
              <a:t>vishnu</a:t>
            </a:r>
            <a:r>
              <a:rPr lang="en-US" sz="1100" dirty="0" smtClean="0"/>
              <a:t> </a:t>
            </a:r>
            <a:r>
              <a:rPr lang="en-US" sz="1100" dirty="0" err="1" smtClean="0"/>
              <a:t>padaya</a:t>
            </a:r>
            <a:r>
              <a:rPr lang="en-US" sz="1100" dirty="0" smtClean="0"/>
              <a:t>, </a:t>
            </a:r>
            <a:r>
              <a:rPr lang="en-US" sz="1100" dirty="0" err="1" smtClean="0"/>
              <a:t>radhikayah</a:t>
            </a:r>
            <a:r>
              <a:rPr lang="en-US" sz="1100" dirty="0" smtClean="0"/>
              <a:t> </a:t>
            </a:r>
            <a:r>
              <a:rPr lang="en-US" sz="1100" dirty="0" err="1" smtClean="0"/>
              <a:t>priyatmane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smtClean="0"/>
              <a:t>Sri-</a:t>
            </a:r>
            <a:r>
              <a:rPr lang="en-US" sz="1100" dirty="0" err="1" smtClean="0"/>
              <a:t>srimad</a:t>
            </a:r>
            <a:r>
              <a:rPr lang="en-US" sz="1100" dirty="0" smtClean="0"/>
              <a:t> </a:t>
            </a:r>
            <a:r>
              <a:rPr lang="en-US" sz="1100" dirty="0" err="1" smtClean="0"/>
              <a:t>bhaktivedanta</a:t>
            </a:r>
            <a:r>
              <a:rPr lang="en-US" sz="1100" dirty="0" smtClean="0"/>
              <a:t>, </a:t>
            </a:r>
            <a:r>
              <a:rPr lang="en-US" sz="1100" dirty="0" err="1" smtClean="0"/>
              <a:t>narayana</a:t>
            </a:r>
            <a:r>
              <a:rPr lang="en-US" sz="1100" dirty="0" smtClean="0"/>
              <a:t> </a:t>
            </a:r>
            <a:r>
              <a:rPr lang="en-US" sz="1100" dirty="0" err="1" smtClean="0"/>
              <a:t>iti</a:t>
            </a:r>
            <a:r>
              <a:rPr lang="en-US" sz="1100" dirty="0" smtClean="0"/>
              <a:t> </a:t>
            </a:r>
            <a:r>
              <a:rPr lang="en-US" sz="1100" dirty="0" err="1" smtClean="0"/>
              <a:t>namine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smtClean="0"/>
              <a:t>Sri </a:t>
            </a:r>
            <a:r>
              <a:rPr lang="en-US" sz="1100" dirty="0" err="1" smtClean="0"/>
              <a:t>krishna</a:t>
            </a:r>
            <a:r>
              <a:rPr lang="en-US" sz="1100" dirty="0" smtClean="0"/>
              <a:t> </a:t>
            </a:r>
            <a:r>
              <a:rPr lang="en-US" sz="1100" dirty="0" err="1" smtClean="0"/>
              <a:t>lila</a:t>
            </a:r>
            <a:r>
              <a:rPr lang="en-US" sz="1100" dirty="0" smtClean="0"/>
              <a:t> </a:t>
            </a:r>
            <a:r>
              <a:rPr lang="en-US" sz="1100" dirty="0" err="1" smtClean="0"/>
              <a:t>kathane</a:t>
            </a:r>
            <a:r>
              <a:rPr lang="en-US" sz="1100" dirty="0" smtClean="0"/>
              <a:t> </a:t>
            </a:r>
            <a:r>
              <a:rPr lang="en-US" sz="1100" dirty="0" err="1" smtClean="0"/>
              <a:t>sudaksham</a:t>
            </a:r>
            <a:r>
              <a:rPr lang="en-US" sz="1100" dirty="0" smtClean="0"/>
              <a:t>			</a:t>
            </a:r>
          </a:p>
          <a:p>
            <a:pPr>
              <a:lnSpc>
                <a:spcPct val="90000"/>
              </a:lnSpc>
            </a:pPr>
            <a:r>
              <a:rPr lang="en-US" sz="1100" dirty="0" err="1" smtClean="0"/>
              <a:t>Audarya-madhurya</a:t>
            </a:r>
            <a:r>
              <a:rPr lang="en-US" sz="1100" dirty="0" smtClean="0"/>
              <a:t> </a:t>
            </a:r>
            <a:r>
              <a:rPr lang="en-US" sz="1100" dirty="0" err="1" smtClean="0"/>
              <a:t>gunais</a:t>
            </a:r>
            <a:r>
              <a:rPr lang="en-US" sz="1100" dirty="0" smtClean="0"/>
              <a:t> ca </a:t>
            </a:r>
            <a:r>
              <a:rPr lang="en-US" sz="1100" dirty="0" err="1" smtClean="0"/>
              <a:t>yuktam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Varam</a:t>
            </a:r>
            <a:r>
              <a:rPr lang="en-US" sz="1100" dirty="0" smtClean="0"/>
              <a:t> </a:t>
            </a:r>
            <a:r>
              <a:rPr lang="en-US" sz="1100" dirty="0" err="1" smtClean="0"/>
              <a:t>varenyam</a:t>
            </a:r>
            <a:r>
              <a:rPr lang="en-US" sz="1100" dirty="0" smtClean="0"/>
              <a:t> </a:t>
            </a:r>
            <a:r>
              <a:rPr lang="en-US" sz="1100" dirty="0" err="1" smtClean="0"/>
              <a:t>purusham</a:t>
            </a:r>
            <a:r>
              <a:rPr lang="en-US" sz="1100" dirty="0" smtClean="0"/>
              <a:t> </a:t>
            </a:r>
            <a:r>
              <a:rPr lang="en-US" sz="1100" dirty="0" err="1" smtClean="0"/>
              <a:t>mahantam</a:t>
            </a:r>
            <a:r>
              <a:rPr lang="en-US" sz="1100" dirty="0" smtClean="0"/>
              <a:t>			</a:t>
            </a:r>
          </a:p>
          <a:p>
            <a:pPr>
              <a:lnSpc>
                <a:spcPct val="90000"/>
              </a:lnSpc>
            </a:pPr>
            <a:r>
              <a:rPr lang="en-US" sz="1100" dirty="0" err="1" smtClean="0"/>
              <a:t>Narayanam</a:t>
            </a:r>
            <a:r>
              <a:rPr lang="en-US" sz="1100" dirty="0" smtClean="0"/>
              <a:t> </a:t>
            </a:r>
            <a:r>
              <a:rPr lang="en-US" sz="1100" dirty="0" err="1" smtClean="0"/>
              <a:t>tvam</a:t>
            </a:r>
            <a:r>
              <a:rPr lang="en-US" sz="1100" dirty="0" smtClean="0"/>
              <a:t> </a:t>
            </a:r>
            <a:r>
              <a:rPr lang="en-US" sz="1100" dirty="0" err="1" smtClean="0"/>
              <a:t>sirasa</a:t>
            </a:r>
            <a:r>
              <a:rPr lang="en-US" sz="1100" dirty="0" smtClean="0"/>
              <a:t> </a:t>
            </a:r>
            <a:r>
              <a:rPr lang="en-US" sz="1100" dirty="0" err="1" smtClean="0"/>
              <a:t>namami</a:t>
            </a:r>
            <a:r>
              <a:rPr lang="en-US" sz="1100" dirty="0" smtClean="0"/>
              <a:t>			</a:t>
            </a:r>
          </a:p>
          <a:p>
            <a:pPr>
              <a:lnSpc>
                <a:spcPct val="90000"/>
              </a:lnSpc>
            </a:pPr>
            <a:r>
              <a:rPr lang="en-US" sz="1100" dirty="0" smtClean="0"/>
              <a:t>					</a:t>
            </a:r>
          </a:p>
          <a:p>
            <a:pPr>
              <a:lnSpc>
                <a:spcPct val="90000"/>
              </a:lnSpc>
            </a:pPr>
            <a:r>
              <a:rPr lang="en-US" sz="1100" dirty="0" smtClean="0"/>
              <a:t>He </a:t>
            </a:r>
            <a:r>
              <a:rPr lang="en-US" sz="1100" dirty="0" err="1" smtClean="0"/>
              <a:t>krishna</a:t>
            </a:r>
            <a:r>
              <a:rPr lang="en-US" sz="1100" dirty="0" smtClean="0"/>
              <a:t> </a:t>
            </a:r>
            <a:r>
              <a:rPr lang="en-US" sz="1100" dirty="0" err="1" smtClean="0"/>
              <a:t>karuna</a:t>
            </a:r>
            <a:r>
              <a:rPr lang="en-US" sz="1100" dirty="0" smtClean="0"/>
              <a:t> </a:t>
            </a:r>
            <a:r>
              <a:rPr lang="en-US" sz="1100" dirty="0" err="1" smtClean="0"/>
              <a:t>sindho</a:t>
            </a:r>
            <a:r>
              <a:rPr lang="en-US" sz="1100" dirty="0" smtClean="0"/>
              <a:t>, </a:t>
            </a:r>
            <a:r>
              <a:rPr lang="en-US" sz="1100" dirty="0" err="1" smtClean="0"/>
              <a:t>dina</a:t>
            </a:r>
            <a:r>
              <a:rPr lang="en-US" sz="1100" dirty="0" smtClean="0"/>
              <a:t> </a:t>
            </a:r>
            <a:r>
              <a:rPr lang="en-US" sz="1100" dirty="0" err="1" smtClean="0"/>
              <a:t>bandho</a:t>
            </a:r>
            <a:r>
              <a:rPr lang="en-US" sz="1100" dirty="0" smtClean="0"/>
              <a:t> </a:t>
            </a:r>
            <a:r>
              <a:rPr lang="en-US" sz="1100" dirty="0" err="1" smtClean="0"/>
              <a:t>jagat</a:t>
            </a:r>
            <a:r>
              <a:rPr lang="en-US" sz="1100" dirty="0" smtClean="0"/>
              <a:t> pate</a:t>
            </a:r>
          </a:p>
          <a:p>
            <a:pPr>
              <a:lnSpc>
                <a:spcPct val="90000"/>
              </a:lnSpc>
            </a:pPr>
            <a:r>
              <a:rPr lang="en-US" sz="1100" dirty="0" err="1" smtClean="0"/>
              <a:t>Gopesha</a:t>
            </a:r>
            <a:r>
              <a:rPr lang="en-US" sz="1100" dirty="0" smtClean="0"/>
              <a:t> </a:t>
            </a:r>
            <a:r>
              <a:rPr lang="en-US" sz="1100" dirty="0" err="1" smtClean="0"/>
              <a:t>gopika</a:t>
            </a:r>
            <a:r>
              <a:rPr lang="en-US" sz="1100" dirty="0" smtClean="0"/>
              <a:t> </a:t>
            </a:r>
            <a:r>
              <a:rPr lang="en-US" sz="1100" dirty="0" err="1" smtClean="0"/>
              <a:t>kanta</a:t>
            </a:r>
            <a:r>
              <a:rPr lang="en-US" sz="1100" dirty="0" smtClean="0"/>
              <a:t>, </a:t>
            </a:r>
            <a:r>
              <a:rPr lang="en-US" sz="1100" dirty="0" err="1" smtClean="0"/>
              <a:t>radha</a:t>
            </a:r>
            <a:r>
              <a:rPr lang="en-US" sz="1100" dirty="0" smtClean="0"/>
              <a:t> </a:t>
            </a:r>
            <a:r>
              <a:rPr lang="en-US" sz="1100" dirty="0" err="1" smtClean="0"/>
              <a:t>kanta</a:t>
            </a:r>
            <a:r>
              <a:rPr lang="en-US" sz="1100" dirty="0" smtClean="0"/>
              <a:t> </a:t>
            </a:r>
            <a:r>
              <a:rPr lang="en-US" sz="1100" dirty="0" err="1" smtClean="0"/>
              <a:t>namo</a:t>
            </a:r>
            <a:r>
              <a:rPr lang="en-US" sz="1100" dirty="0" smtClean="0"/>
              <a:t> </a:t>
            </a:r>
            <a:r>
              <a:rPr lang="ja-JP" altLang="en-US" sz="1100" smtClean="0"/>
              <a:t>‘</a:t>
            </a:r>
            <a:r>
              <a:rPr lang="en-US" altLang="ja-JP" sz="1100" dirty="0" err="1" smtClean="0"/>
              <a:t>stu</a:t>
            </a:r>
            <a:r>
              <a:rPr lang="en-US" altLang="ja-JP" sz="1100" dirty="0" smtClean="0"/>
              <a:t> </a:t>
            </a:r>
            <a:r>
              <a:rPr lang="en-US" altLang="ja-JP" sz="1100" dirty="0" err="1" smtClean="0"/>
              <a:t>te</a:t>
            </a:r>
            <a:endParaRPr lang="en-US" altLang="ja-JP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tapta</a:t>
            </a:r>
            <a:r>
              <a:rPr lang="en-US" sz="1100" dirty="0" smtClean="0"/>
              <a:t> </a:t>
            </a:r>
            <a:r>
              <a:rPr lang="en-US" sz="1100" dirty="0" err="1" smtClean="0"/>
              <a:t>kancana</a:t>
            </a:r>
            <a:r>
              <a:rPr lang="en-US" sz="1100" dirty="0" smtClean="0"/>
              <a:t> </a:t>
            </a:r>
            <a:r>
              <a:rPr lang="en-US" sz="1100" dirty="0" err="1" smtClean="0"/>
              <a:t>gaurangi</a:t>
            </a:r>
            <a:r>
              <a:rPr lang="en-US" sz="1100" dirty="0" smtClean="0"/>
              <a:t>, </a:t>
            </a:r>
            <a:r>
              <a:rPr lang="en-US" sz="1100" dirty="0" err="1" smtClean="0"/>
              <a:t>radhe</a:t>
            </a:r>
            <a:r>
              <a:rPr lang="en-US" sz="1100" dirty="0" smtClean="0"/>
              <a:t> </a:t>
            </a:r>
            <a:r>
              <a:rPr lang="en-US" sz="1100" dirty="0" err="1" smtClean="0"/>
              <a:t>vrindavaneshvari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vrsabhanu</a:t>
            </a:r>
            <a:r>
              <a:rPr lang="en-US" sz="1100" dirty="0" smtClean="0"/>
              <a:t> </a:t>
            </a:r>
            <a:r>
              <a:rPr lang="en-US" sz="1100" dirty="0" err="1" smtClean="0"/>
              <a:t>sute</a:t>
            </a:r>
            <a:r>
              <a:rPr lang="en-US" sz="1100" dirty="0" smtClean="0"/>
              <a:t> </a:t>
            </a:r>
            <a:r>
              <a:rPr lang="en-US" sz="1100" dirty="0" err="1" smtClean="0"/>
              <a:t>devi</a:t>
            </a:r>
            <a:r>
              <a:rPr lang="en-US" sz="1100" dirty="0" smtClean="0"/>
              <a:t>, </a:t>
            </a:r>
            <a:r>
              <a:rPr lang="en-US" sz="1100" dirty="0" err="1" smtClean="0"/>
              <a:t>pranamami</a:t>
            </a:r>
            <a:r>
              <a:rPr lang="en-US" sz="1100" dirty="0" smtClean="0"/>
              <a:t> </a:t>
            </a:r>
            <a:r>
              <a:rPr lang="en-US" sz="1100" dirty="0" err="1" smtClean="0"/>
              <a:t>hari</a:t>
            </a:r>
            <a:r>
              <a:rPr lang="en-US" sz="1100" dirty="0" smtClean="0"/>
              <a:t> </a:t>
            </a:r>
            <a:r>
              <a:rPr lang="en-US" sz="1100" dirty="0" err="1" smtClean="0"/>
              <a:t>priye</a:t>
            </a:r>
            <a:endParaRPr lang="en-US" sz="1100" dirty="0" smtClean="0"/>
          </a:p>
          <a:p>
            <a:pPr>
              <a:lnSpc>
                <a:spcPct val="90000"/>
              </a:lnSpc>
            </a:pP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bhajami</a:t>
            </a:r>
            <a:r>
              <a:rPr lang="en-US" sz="1100" dirty="0" smtClean="0"/>
              <a:t> </a:t>
            </a:r>
            <a:r>
              <a:rPr lang="en-US" sz="1100" dirty="0" err="1" smtClean="0"/>
              <a:t>radham</a:t>
            </a:r>
            <a:r>
              <a:rPr lang="en-US" sz="1100" dirty="0" smtClean="0"/>
              <a:t> </a:t>
            </a:r>
            <a:r>
              <a:rPr lang="en-US" sz="1100" dirty="0" err="1" smtClean="0"/>
              <a:t>aravinda</a:t>
            </a:r>
            <a:r>
              <a:rPr lang="en-US" sz="1100" dirty="0" smtClean="0"/>
              <a:t> </a:t>
            </a:r>
            <a:r>
              <a:rPr lang="en-US" sz="1100" dirty="0" err="1" smtClean="0"/>
              <a:t>netram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smarami</a:t>
            </a:r>
            <a:r>
              <a:rPr lang="en-US" sz="1100" dirty="0" smtClean="0"/>
              <a:t> </a:t>
            </a:r>
            <a:r>
              <a:rPr lang="en-US" sz="1100" dirty="0" err="1" smtClean="0"/>
              <a:t>radham</a:t>
            </a:r>
            <a:r>
              <a:rPr lang="en-US" sz="1100" dirty="0" smtClean="0"/>
              <a:t> </a:t>
            </a:r>
            <a:r>
              <a:rPr lang="en-US" sz="1100" dirty="0" err="1" smtClean="0"/>
              <a:t>madhurasmi-tasyam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vadami</a:t>
            </a:r>
            <a:r>
              <a:rPr lang="en-US" sz="1100" dirty="0" smtClean="0"/>
              <a:t> </a:t>
            </a:r>
            <a:r>
              <a:rPr lang="en-US" sz="1100" dirty="0" err="1" smtClean="0"/>
              <a:t>radham</a:t>
            </a:r>
            <a:r>
              <a:rPr lang="en-US" sz="1100" dirty="0" smtClean="0"/>
              <a:t> </a:t>
            </a:r>
            <a:r>
              <a:rPr lang="en-US" sz="1100" dirty="0" err="1" smtClean="0"/>
              <a:t>karuna</a:t>
            </a:r>
            <a:r>
              <a:rPr lang="en-US" sz="1100" dirty="0" smtClean="0"/>
              <a:t> </a:t>
            </a:r>
            <a:r>
              <a:rPr lang="en-US" sz="1100" dirty="0" err="1" smtClean="0"/>
              <a:t>bharardram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tato</a:t>
            </a:r>
            <a:r>
              <a:rPr lang="en-US" sz="1100" dirty="0" smtClean="0"/>
              <a:t> </a:t>
            </a:r>
            <a:r>
              <a:rPr lang="en-US" sz="1100" dirty="0" err="1" smtClean="0"/>
              <a:t>mam</a:t>
            </a:r>
            <a:r>
              <a:rPr lang="en-US" sz="1100" dirty="0" smtClean="0"/>
              <a:t> </a:t>
            </a:r>
            <a:r>
              <a:rPr lang="en-US" sz="1100" dirty="0" err="1" smtClean="0"/>
              <a:t>anyasti</a:t>
            </a:r>
            <a:r>
              <a:rPr lang="en-US" sz="1100" dirty="0" smtClean="0"/>
              <a:t> </a:t>
            </a:r>
            <a:r>
              <a:rPr lang="en-US" sz="1100" dirty="0" err="1" smtClean="0"/>
              <a:t>gatir</a:t>
            </a:r>
            <a:r>
              <a:rPr lang="en-US" sz="1100" dirty="0" smtClean="0"/>
              <a:t> </a:t>
            </a:r>
            <a:r>
              <a:rPr lang="en-US" sz="1100" dirty="0" err="1" smtClean="0"/>
              <a:t>na</a:t>
            </a:r>
            <a:r>
              <a:rPr lang="en-US" sz="1100" dirty="0" smtClean="0"/>
              <a:t> </a:t>
            </a:r>
            <a:r>
              <a:rPr lang="en-US" sz="1100" dirty="0" err="1" smtClean="0"/>
              <a:t>kapi</a:t>
            </a:r>
            <a:endParaRPr lang="en-US" sz="1100" dirty="0" smtClean="0"/>
          </a:p>
          <a:p>
            <a:pPr>
              <a:lnSpc>
                <a:spcPct val="90000"/>
              </a:lnSpc>
            </a:pP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bhaktya</a:t>
            </a:r>
            <a:r>
              <a:rPr lang="en-US" sz="1100" dirty="0" smtClean="0"/>
              <a:t> </a:t>
            </a:r>
            <a:r>
              <a:rPr lang="en-US" sz="1100" dirty="0" err="1" smtClean="0"/>
              <a:t>vihina</a:t>
            </a:r>
            <a:r>
              <a:rPr lang="en-US" sz="1100" dirty="0" smtClean="0"/>
              <a:t> </a:t>
            </a:r>
            <a:r>
              <a:rPr lang="en-US" sz="1100" dirty="0" err="1" smtClean="0"/>
              <a:t>aparadha</a:t>
            </a:r>
            <a:r>
              <a:rPr lang="en-US" sz="1100" dirty="0" smtClean="0"/>
              <a:t> </a:t>
            </a:r>
            <a:r>
              <a:rPr lang="en-US" sz="1100" dirty="0" err="1" smtClean="0"/>
              <a:t>lakshai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ksiptas</a:t>
            </a:r>
            <a:r>
              <a:rPr lang="en-US" sz="1100" dirty="0" smtClean="0"/>
              <a:t> ca </a:t>
            </a:r>
            <a:r>
              <a:rPr lang="en-US" sz="1100" dirty="0" err="1" smtClean="0"/>
              <a:t>kamadi</a:t>
            </a:r>
            <a:r>
              <a:rPr lang="en-US" sz="1100" dirty="0" smtClean="0"/>
              <a:t> </a:t>
            </a:r>
            <a:r>
              <a:rPr lang="en-US" sz="1100" dirty="0" err="1" smtClean="0"/>
              <a:t>taranga</a:t>
            </a:r>
            <a:r>
              <a:rPr lang="en-US" sz="1100" dirty="0" smtClean="0"/>
              <a:t> </a:t>
            </a:r>
            <a:r>
              <a:rPr lang="en-US" sz="1100" dirty="0" err="1" smtClean="0"/>
              <a:t>madhye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krpamayi</a:t>
            </a:r>
            <a:r>
              <a:rPr lang="en-US" sz="1100" dirty="0" smtClean="0"/>
              <a:t> </a:t>
            </a:r>
            <a:r>
              <a:rPr lang="en-US" sz="1100" dirty="0" err="1" smtClean="0"/>
              <a:t>tvam</a:t>
            </a:r>
            <a:r>
              <a:rPr lang="en-US" sz="1100" dirty="0" smtClean="0"/>
              <a:t> </a:t>
            </a:r>
            <a:r>
              <a:rPr lang="en-US" sz="1100" dirty="0" err="1" smtClean="0"/>
              <a:t>saranam</a:t>
            </a:r>
            <a:r>
              <a:rPr lang="en-US" sz="1100" dirty="0" smtClean="0"/>
              <a:t> </a:t>
            </a:r>
            <a:r>
              <a:rPr lang="en-US" sz="1100" dirty="0" err="1" smtClean="0"/>
              <a:t>prapanna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err="1" smtClean="0"/>
              <a:t>vrinde</a:t>
            </a:r>
            <a:r>
              <a:rPr lang="en-US" sz="1100" dirty="0" smtClean="0"/>
              <a:t> </a:t>
            </a:r>
            <a:r>
              <a:rPr lang="en-US" sz="1100" dirty="0" err="1" smtClean="0"/>
              <a:t>numas</a:t>
            </a:r>
            <a:r>
              <a:rPr lang="en-US" sz="1100" dirty="0" smtClean="0"/>
              <a:t> </a:t>
            </a:r>
            <a:r>
              <a:rPr lang="en-US" sz="1100" dirty="0" err="1" smtClean="0"/>
              <a:t>te</a:t>
            </a:r>
            <a:r>
              <a:rPr lang="en-US" sz="1100" dirty="0" smtClean="0"/>
              <a:t> </a:t>
            </a:r>
            <a:r>
              <a:rPr lang="en-US" sz="1100" dirty="0" err="1" smtClean="0"/>
              <a:t>caranara</a:t>
            </a:r>
            <a:r>
              <a:rPr lang="en-US" sz="1100" dirty="0" smtClean="0"/>
              <a:t> </a:t>
            </a:r>
            <a:r>
              <a:rPr lang="en-US" sz="1100" dirty="0" err="1" smtClean="0"/>
              <a:t>vindam</a:t>
            </a:r>
            <a:endParaRPr lang="en-US" sz="1100" dirty="0" smtClean="0"/>
          </a:p>
          <a:p>
            <a:pPr>
              <a:lnSpc>
                <a:spcPct val="90000"/>
              </a:lnSpc>
            </a:pPr>
            <a:r>
              <a:rPr lang="en-US" sz="1100" dirty="0" smtClean="0"/>
              <a:t>--------------------------</a:t>
            </a:r>
          </a:p>
          <a:p>
            <a:pPr>
              <a:lnSpc>
                <a:spcPct val="90000"/>
              </a:lnSpc>
            </a:pPr>
            <a:r>
              <a:rPr lang="en-US" sz="1100" dirty="0" smtClean="0"/>
              <a:t>First of all, I pay my </a:t>
            </a:r>
            <a:r>
              <a:rPr lang="en-US" sz="1100" dirty="0" err="1" smtClean="0"/>
              <a:t>koti</a:t>
            </a:r>
            <a:r>
              <a:rPr lang="en-US" sz="1100" dirty="0" smtClean="0"/>
              <a:t> </a:t>
            </a:r>
            <a:r>
              <a:rPr lang="en-US" sz="1100" dirty="0" err="1" smtClean="0"/>
              <a:t>dandavat</a:t>
            </a:r>
            <a:r>
              <a:rPr lang="en-US" sz="1100" dirty="0" smtClean="0"/>
              <a:t> </a:t>
            </a:r>
            <a:r>
              <a:rPr lang="en-US" sz="1100" dirty="0" err="1" smtClean="0"/>
              <a:t>pranams</a:t>
            </a:r>
            <a:r>
              <a:rPr lang="en-US" sz="1100" dirty="0" smtClean="0"/>
              <a:t> to my </a:t>
            </a:r>
            <a:r>
              <a:rPr lang="en-US" sz="1100" dirty="0" err="1" smtClean="0"/>
              <a:t>diksha</a:t>
            </a:r>
            <a:r>
              <a:rPr lang="en-US" sz="1100" dirty="0" smtClean="0"/>
              <a:t> guru Om </a:t>
            </a:r>
            <a:r>
              <a:rPr lang="en-US" sz="1100" dirty="0" err="1" smtClean="0"/>
              <a:t>vishnupada</a:t>
            </a:r>
            <a:r>
              <a:rPr lang="en-US" sz="1100" dirty="0" smtClean="0"/>
              <a:t> </a:t>
            </a:r>
            <a:r>
              <a:rPr lang="en-US" sz="1100" dirty="0" err="1" smtClean="0"/>
              <a:t>rupanuga</a:t>
            </a:r>
            <a:r>
              <a:rPr lang="en-US" sz="1100" dirty="0" smtClean="0"/>
              <a:t> </a:t>
            </a:r>
            <a:r>
              <a:rPr lang="en-US" sz="1100" dirty="0" err="1" smtClean="0"/>
              <a:t>acharya</a:t>
            </a:r>
            <a:r>
              <a:rPr lang="en-US" sz="1100" dirty="0" smtClean="0"/>
              <a:t> Sri </a:t>
            </a:r>
            <a:r>
              <a:rPr lang="en-US" sz="1100" dirty="0" err="1" smtClean="0"/>
              <a:t>Sri</a:t>
            </a:r>
            <a:r>
              <a:rPr lang="en-US" sz="1100" dirty="0" smtClean="0"/>
              <a:t> </a:t>
            </a:r>
            <a:r>
              <a:rPr lang="en-US" sz="1100" dirty="0" err="1" smtClean="0"/>
              <a:t>Bhakti</a:t>
            </a:r>
            <a:r>
              <a:rPr lang="en-US" sz="1100" dirty="0" smtClean="0"/>
              <a:t> Vedanta </a:t>
            </a:r>
            <a:r>
              <a:rPr lang="en-US" sz="1100" dirty="0" err="1" smtClean="0"/>
              <a:t>Narayana</a:t>
            </a:r>
            <a:r>
              <a:rPr lang="en-US" sz="1100" dirty="0" smtClean="0"/>
              <a:t> </a:t>
            </a:r>
            <a:r>
              <a:rPr lang="en-US" sz="1100" dirty="0" err="1" smtClean="0"/>
              <a:t>Goswami</a:t>
            </a:r>
            <a:r>
              <a:rPr lang="en-US" sz="1100" dirty="0" smtClean="0"/>
              <a:t> maharaja. </a:t>
            </a:r>
          </a:p>
          <a:p>
            <a:pPr>
              <a:lnSpc>
                <a:spcPct val="90000"/>
              </a:lnSpc>
            </a:pPr>
            <a:r>
              <a:rPr lang="en-US" sz="1100" dirty="0" smtClean="0"/>
              <a:t>My </a:t>
            </a:r>
            <a:r>
              <a:rPr lang="en-US" sz="1100" dirty="0" err="1" smtClean="0"/>
              <a:t>dandavat</a:t>
            </a:r>
            <a:r>
              <a:rPr lang="en-US" sz="1100" dirty="0" smtClean="0"/>
              <a:t> </a:t>
            </a:r>
            <a:r>
              <a:rPr lang="en-US" sz="1100" dirty="0" err="1" smtClean="0"/>
              <a:t>pranams</a:t>
            </a:r>
            <a:r>
              <a:rPr lang="en-US" sz="1100" dirty="0" smtClean="0"/>
              <a:t> to Sri </a:t>
            </a:r>
            <a:r>
              <a:rPr lang="en-US" sz="1100" dirty="0" err="1" smtClean="0"/>
              <a:t>Sri</a:t>
            </a:r>
            <a:r>
              <a:rPr lang="en-US" sz="1100" dirty="0" smtClean="0"/>
              <a:t> </a:t>
            </a:r>
            <a:r>
              <a:rPr lang="en-US" sz="1100" dirty="0" err="1" smtClean="0"/>
              <a:t>Bhakti</a:t>
            </a:r>
            <a:r>
              <a:rPr lang="en-US" sz="1100" dirty="0" smtClean="0"/>
              <a:t> Vedanta Swami </a:t>
            </a:r>
            <a:r>
              <a:rPr lang="en-US" sz="1100" dirty="0" err="1" smtClean="0"/>
              <a:t>Prabhupada</a:t>
            </a:r>
            <a:r>
              <a:rPr lang="en-US" sz="1100" dirty="0" smtClean="0"/>
              <a:t>, and guru </a:t>
            </a:r>
            <a:r>
              <a:rPr lang="en-US" sz="1100" dirty="0" err="1" smtClean="0"/>
              <a:t>varga</a:t>
            </a:r>
            <a:r>
              <a:rPr lang="en-US" sz="11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1100" dirty="0" smtClean="0"/>
              <a:t>My humble </a:t>
            </a:r>
            <a:r>
              <a:rPr lang="en-US" sz="1100" dirty="0" err="1" smtClean="0"/>
              <a:t>pranams</a:t>
            </a:r>
            <a:r>
              <a:rPr lang="en-US" sz="1100" dirty="0" smtClean="0"/>
              <a:t> at the lotus feet of all assembled devotees, </a:t>
            </a:r>
            <a:r>
              <a:rPr lang="en-US" sz="1100" dirty="0" err="1" smtClean="0"/>
              <a:t>vaishnavas</a:t>
            </a:r>
            <a:r>
              <a:rPr lang="en-US" sz="1100" dirty="0" smtClean="0"/>
              <a:t> and </a:t>
            </a:r>
            <a:r>
              <a:rPr lang="en-US" sz="1100" dirty="0" err="1" smtClean="0"/>
              <a:t>vaishnavis</a:t>
            </a:r>
            <a:r>
              <a:rPr lang="en-US" sz="1100" dirty="0" smtClean="0"/>
              <a:t>..</a:t>
            </a:r>
          </a:p>
          <a:p>
            <a:pPr>
              <a:lnSpc>
                <a:spcPct val="90000"/>
              </a:lnSpc>
            </a:pPr>
            <a:endParaRPr lang="en-US" sz="1100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13AE17-75E7-4392-8ABB-850D66568FB4}" type="slidenum">
              <a:rPr lang="en-US" smtClean="0">
                <a:latin typeface="Arial" charset="0"/>
                <a:ea typeface="MS PGothic" pitchFamily="34" charset="-128"/>
              </a:rPr>
              <a:pPr/>
              <a:t>1</a:t>
            </a:fld>
            <a:endParaRPr lang="en-US" smtClean="0"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Veda means knowledge..</a:t>
            </a:r>
          </a:p>
          <a:p>
            <a:r>
              <a:rPr lang="en-US" dirty="0" smtClean="0"/>
              <a:t>What kind of knowledge?</a:t>
            </a:r>
          </a:p>
          <a:p>
            <a:r>
              <a:rPr lang="en-US" dirty="0" smtClean="0"/>
              <a:t>Both material and spiritual.</a:t>
            </a:r>
          </a:p>
          <a:p>
            <a:r>
              <a:rPr lang="en-US" dirty="0" smtClean="0"/>
              <a:t>Material knowledge involves our world, our body, mind and senses.. Limited</a:t>
            </a:r>
          </a:p>
          <a:p>
            <a:r>
              <a:rPr lang="en-US" dirty="0" smtClean="0"/>
              <a:t>Spiritual knowledge involves soul,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paramatma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brahman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bhagavan</a:t>
            </a:r>
            <a:r>
              <a:rPr lang="en-US" baseline="0" dirty="0" smtClean="0"/>
              <a:t>, and so on.. Unlimited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 Brahma has unique power.</a:t>
            </a:r>
          </a:p>
          <a:p>
            <a:r>
              <a:rPr lang="en-US" dirty="0" smtClean="0"/>
              <a:t>Our Brahma has 4 heads representing</a:t>
            </a:r>
            <a:r>
              <a:rPr lang="en-US" baseline="0" dirty="0" smtClean="0"/>
              <a:t> his level of power.</a:t>
            </a:r>
          </a:p>
          <a:p>
            <a:r>
              <a:rPr lang="en-US" baseline="0" dirty="0" smtClean="0"/>
              <a:t>There are unlimited Brahmas – one per each </a:t>
            </a:r>
            <a:r>
              <a:rPr lang="en-US" baseline="0" dirty="0" err="1" smtClean="0"/>
              <a:t>Brahmanda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Many Brahmas have thousands and millions of heads – the level of power.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two kinds of </a:t>
            </a:r>
            <a:r>
              <a:rPr lang="en-US" dirty="0" err="1" smtClean="0"/>
              <a:t>vastus</a:t>
            </a:r>
            <a:r>
              <a:rPr lang="en-US" dirty="0" smtClean="0"/>
              <a:t> (things) – Spiritual and Material.</a:t>
            </a:r>
          </a:p>
          <a:p>
            <a:r>
              <a:rPr lang="en-US" dirty="0" smtClean="0"/>
              <a:t>Only spiritual entities like souls have consciousness.</a:t>
            </a:r>
          </a:p>
          <a:p>
            <a:r>
              <a:rPr lang="en-US" dirty="0" smtClean="0"/>
              <a:t>Because of consciousness comes freedom.</a:t>
            </a:r>
          </a:p>
          <a:p>
            <a:r>
              <a:rPr lang="en-US" dirty="0" smtClean="0"/>
              <a:t>So, we have freedom to be ignorant, or in knowledge.</a:t>
            </a:r>
          </a:p>
          <a:p>
            <a:endParaRPr lang="en-US" dirty="0" smtClean="0"/>
          </a:p>
          <a:p>
            <a:r>
              <a:rPr lang="en-US" dirty="0" err="1" smtClean="0"/>
              <a:t>Ajnana</a:t>
            </a:r>
            <a:r>
              <a:rPr lang="en-US" baseline="0" dirty="0" smtClean="0"/>
              <a:t> is dark , ignorance</a:t>
            </a:r>
          </a:p>
          <a:p>
            <a:r>
              <a:rPr lang="en-US" baseline="0" dirty="0" err="1" smtClean="0"/>
              <a:t>Jnana</a:t>
            </a:r>
            <a:r>
              <a:rPr lang="en-US" baseline="0" dirty="0" smtClean="0"/>
              <a:t> is light, knowledge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original identity is light, but due to being away from Lord to enjoy ourselves, we developed ignorance.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pray to </a:t>
            </a:r>
            <a:r>
              <a:rPr lang="en-US" dirty="0" err="1" smtClean="0"/>
              <a:t>Gurudeva</a:t>
            </a:r>
            <a:r>
              <a:rPr lang="en-US" dirty="0" smtClean="0"/>
              <a:t>, to get back to the light..</a:t>
            </a:r>
          </a:p>
          <a:p>
            <a:r>
              <a:rPr lang="en-US" dirty="0" smtClean="0"/>
              <a:t>We cannot operate our own eyes – we need a surgeon who can do it.</a:t>
            </a:r>
          </a:p>
          <a:p>
            <a:r>
              <a:rPr lang="en-US" dirty="0" err="1" smtClean="0"/>
              <a:t>Gurudeva</a:t>
            </a:r>
            <a:r>
              <a:rPr lang="en-US" dirty="0" smtClean="0"/>
              <a:t> is that surgeon.!</a:t>
            </a:r>
          </a:p>
          <a:p>
            <a:r>
              <a:rPr lang="en-US" dirty="0" smtClean="0"/>
              <a:t>He removes our ignorance.</a:t>
            </a:r>
          </a:p>
          <a:p>
            <a:r>
              <a:rPr lang="en-US" dirty="0" smtClean="0"/>
              <a:t>He</a:t>
            </a:r>
            <a:r>
              <a:rPr lang="en-US" baseline="0" dirty="0" smtClean="0"/>
              <a:t> brings the torch of light, and opens our eyes.</a:t>
            </a:r>
          </a:p>
          <a:p>
            <a:r>
              <a:rPr lang="en-US" baseline="0" dirty="0" smtClean="0"/>
              <a:t>When light comes, darkness automatically goes away.</a:t>
            </a:r>
          </a:p>
          <a:p>
            <a:r>
              <a:rPr lang="en-US" baseline="0" dirty="0" smtClean="0"/>
              <a:t>[In science there is no entity called dark, it is defined as lack of light.</a:t>
            </a:r>
          </a:p>
          <a:p>
            <a:r>
              <a:rPr lang="en-US" baseline="0" dirty="0" smtClean="0"/>
              <a:t>So, to remove darkness, we cannot use buckets to transfer.</a:t>
            </a:r>
          </a:p>
          <a:p>
            <a:r>
              <a:rPr lang="en-US" baseline="0" dirty="0" smtClean="0"/>
              <a:t>You bring light and darkness goes away!]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Jnana</a:t>
            </a:r>
            <a:r>
              <a:rPr lang="en-US" dirty="0" smtClean="0"/>
              <a:t> mentioned in the </a:t>
            </a:r>
            <a:r>
              <a:rPr lang="en-US" dirty="0" err="1" smtClean="0"/>
              <a:t>sloka</a:t>
            </a:r>
            <a:r>
              <a:rPr lang="en-US" dirty="0" smtClean="0"/>
              <a:t> is actually VIDYA.</a:t>
            </a:r>
          </a:p>
          <a:p>
            <a:r>
              <a:rPr lang="en-US" dirty="0" smtClean="0"/>
              <a:t>That knowledge never changes..</a:t>
            </a:r>
          </a:p>
          <a:p>
            <a:r>
              <a:rPr lang="en-US" dirty="0" smtClean="0"/>
              <a:t>It is eternal.</a:t>
            </a:r>
          </a:p>
          <a:p>
            <a:r>
              <a:rPr lang="en-US" dirty="0" smtClean="0"/>
              <a:t>Given by elevated saints and </a:t>
            </a:r>
            <a:r>
              <a:rPr lang="en-US" dirty="0" err="1" smtClean="0"/>
              <a:t>bhaktas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Jnana</a:t>
            </a:r>
            <a:r>
              <a:rPr lang="en-US" dirty="0" smtClean="0"/>
              <a:t> also means anything that we know.</a:t>
            </a:r>
          </a:p>
          <a:p>
            <a:endParaRPr lang="en-US" dirty="0" smtClean="0"/>
          </a:p>
          <a:p>
            <a:r>
              <a:rPr lang="en-US" dirty="0" smtClean="0"/>
              <a:t>Two</a:t>
            </a:r>
            <a:r>
              <a:rPr lang="en-US" baseline="0" dirty="0" smtClean="0"/>
              <a:t> ways of getting knowledge: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By our own endeavor (Ascending)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Receiving from others  (Descending)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err="1" smtClean="0"/>
              <a:t>Eg</a:t>
            </a:r>
            <a:r>
              <a:rPr lang="en-US" baseline="0" dirty="0" smtClean="0"/>
              <a:t>: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 child touches on the fire and learns that it is hot.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Mother tells the child who is the father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many of you learned ABCD by</a:t>
            </a:r>
            <a:r>
              <a:rPr lang="en-US" baseline="0" dirty="0" smtClean="0"/>
              <a:t> yourselves?</a:t>
            </a:r>
          </a:p>
          <a:p>
            <a:r>
              <a:rPr lang="en-US" baseline="0" dirty="0" smtClean="0"/>
              <a:t>They all came by dissension.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only thing we learned ourselves is:</a:t>
            </a:r>
          </a:p>
          <a:p>
            <a:r>
              <a:rPr lang="en-US" baseline="0" dirty="0" smtClean="0"/>
              <a:t>1) How to CRY for anything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Not Perfect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By Experiments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Our imperfect senses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study so many things:</a:t>
            </a:r>
          </a:p>
          <a:p>
            <a:pPr>
              <a:buFontTx/>
              <a:buChar char="-"/>
            </a:pPr>
            <a:r>
              <a:rPr lang="en-US" dirty="0" smtClean="0"/>
              <a:t>Science</a:t>
            </a:r>
          </a:p>
          <a:p>
            <a:pPr>
              <a:buFontTx/>
              <a:buChar char="-"/>
            </a:pPr>
            <a:r>
              <a:rPr lang="en-US" dirty="0" smtClean="0"/>
              <a:t>Arts</a:t>
            </a:r>
          </a:p>
          <a:p>
            <a:pPr>
              <a:buFontTx/>
              <a:buChar char="-"/>
            </a:pPr>
            <a:r>
              <a:rPr lang="en-US" dirty="0" smtClean="0"/>
              <a:t>Technology</a:t>
            </a:r>
          </a:p>
          <a:p>
            <a:pPr>
              <a:buFontTx/>
              <a:buChar char="-"/>
            </a:pPr>
            <a:r>
              <a:rPr lang="en-US" dirty="0" smtClean="0"/>
              <a:t>Economics</a:t>
            </a:r>
          </a:p>
          <a:p>
            <a:pPr>
              <a:buFontTx/>
              <a:buChar char="-"/>
            </a:pPr>
            <a:r>
              <a:rPr lang="en-US" dirty="0" smtClean="0"/>
              <a:t>Politics</a:t>
            </a:r>
          </a:p>
          <a:p>
            <a:pPr>
              <a:buFontTx/>
              <a:buChar char="-"/>
            </a:pPr>
            <a:r>
              <a:rPr lang="en-US" dirty="0" smtClean="0"/>
              <a:t>Astronomy</a:t>
            </a:r>
          </a:p>
          <a:p>
            <a:pPr>
              <a:buFontTx/>
              <a:buChar char="-"/>
            </a:pPr>
            <a:r>
              <a:rPr lang="en-US" dirty="0" smtClean="0"/>
              <a:t>And so</a:t>
            </a:r>
            <a:r>
              <a:rPr lang="en-US" baseline="0" dirty="0" smtClean="0"/>
              <a:t> on… too much to learn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But what use are they?</a:t>
            </a:r>
          </a:p>
          <a:p>
            <a:pPr>
              <a:buFontTx/>
              <a:buChar char="-"/>
            </a:pPr>
            <a:r>
              <a:rPr lang="en-US" baseline="0" dirty="0" smtClean="0"/>
              <a:t>They are useful only to make our life comfortable until we die</a:t>
            </a:r>
          </a:p>
          <a:p>
            <a:pPr>
              <a:buFontTx/>
              <a:buChar char="-"/>
            </a:pPr>
            <a:r>
              <a:rPr lang="en-US" baseline="0" dirty="0" smtClean="0"/>
              <a:t>After that, it is all a waste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So, </a:t>
            </a:r>
            <a:r>
              <a:rPr lang="en-US" sz="1200" dirty="0" smtClean="0"/>
              <a:t>Material knowledge is useful only for living.  After we die, it is useless..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00"/>
                </a:solidFill>
              </a:rPr>
              <a:t>Our material knowledge ONLY makes </a:t>
            </a:r>
            <a:r>
              <a:rPr lang="en-US" sz="1200" dirty="0" smtClean="0">
                <a:solidFill>
                  <a:schemeClr val="bg1"/>
                </a:solidFill>
              </a:rPr>
              <a:t> dogs and monkeys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2 episodes, we covered..</a:t>
            </a:r>
          </a:p>
          <a:p>
            <a:pPr marL="228600" indent="-228600">
              <a:buAutoNum type="arabicParenR"/>
            </a:pPr>
            <a:r>
              <a:rPr lang="en-US" dirty="0" err="1" smtClean="0"/>
              <a:t>Siddhas</a:t>
            </a:r>
            <a:r>
              <a:rPr lang="en-US" dirty="0" smtClean="0"/>
              <a:t> – Their goal (power) – So, Krishna throws</a:t>
            </a:r>
            <a:r>
              <a:rPr lang="en-US" baseline="0" dirty="0" smtClean="0"/>
              <a:t> the Dog Bone of </a:t>
            </a:r>
            <a:r>
              <a:rPr lang="en-US" baseline="0" dirty="0" err="1" smtClean="0"/>
              <a:t>Ashta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Siddhis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Karmis</a:t>
            </a:r>
            <a:r>
              <a:rPr lang="en-US" baseline="0" dirty="0" smtClean="0"/>
              <a:t> and Karma Yogis – Their Goal is for Bliss and enjoy in heavenly planets</a:t>
            </a:r>
          </a:p>
          <a:p>
            <a:pPr marL="228600" indent="-228600">
              <a:buNone/>
            </a:pPr>
            <a:r>
              <a:rPr lang="en-US" baseline="0" dirty="0" smtClean="0"/>
              <a:t>All their goals we compared to dog bones!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Today we will cover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aspect – the </a:t>
            </a:r>
            <a:r>
              <a:rPr lang="en-US" baseline="0" dirty="0" err="1" smtClean="0"/>
              <a:t>Jnanis</a:t>
            </a:r>
            <a:r>
              <a:rPr lang="en-US" baseline="0" dirty="0" smtClean="0"/>
              <a:t>..</a:t>
            </a:r>
          </a:p>
          <a:p>
            <a:pPr marL="228600" indent="-228600">
              <a:buNone/>
            </a:pPr>
            <a:r>
              <a:rPr lang="en-US" baseline="0" dirty="0" smtClean="0"/>
              <a:t>They are very different, they are much higher..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From </a:t>
            </a:r>
            <a:r>
              <a:rPr lang="en-US" baseline="0" dirty="0" err="1" smtClean="0"/>
              <a:t>Dharmi</a:t>
            </a:r>
            <a:r>
              <a:rPr lang="en-US" baseline="0" dirty="0" smtClean="0"/>
              <a:t> -&gt; Karma Yogi </a:t>
            </a:r>
            <a:r>
              <a:rPr lang="en-US" baseline="0" dirty="0" smtClean="0">
                <a:sym typeface="Wingdings" pitchFamily="2" charset="2"/>
              </a:rPr>
              <a:t> </a:t>
            </a:r>
            <a:r>
              <a:rPr lang="en-US" baseline="0" dirty="0" err="1" smtClean="0">
                <a:sym typeface="Wingdings" pitchFamily="2" charset="2"/>
              </a:rPr>
              <a:t>Jnana</a:t>
            </a:r>
            <a:r>
              <a:rPr lang="en-US" baseline="0" dirty="0" smtClean="0">
                <a:sym typeface="Wingdings" pitchFamily="2" charset="2"/>
              </a:rPr>
              <a:t> Yogi.</a:t>
            </a:r>
          </a:p>
          <a:p>
            <a:pPr marL="228600" indent="-228600">
              <a:buNone/>
            </a:pPr>
            <a:endParaRPr lang="en-US" baseline="0" dirty="0" smtClean="0">
              <a:sym typeface="Wingdings" pitchFamily="2" charset="2"/>
            </a:endParaRPr>
          </a:p>
          <a:p>
            <a:pPr marL="228600" indent="-228600">
              <a:buNone/>
            </a:pPr>
            <a:r>
              <a:rPr lang="en-US" baseline="0" dirty="0" smtClean="0">
                <a:sym typeface="Wingdings" pitchFamily="2" charset="2"/>
              </a:rPr>
              <a:t>But today, I am going to cover a different perspective of this!</a:t>
            </a:r>
          </a:p>
          <a:p>
            <a:pPr marL="228600" indent="-228600">
              <a:buNone/>
            </a:pPr>
            <a:endParaRPr lang="en-US" baseline="0" dirty="0" smtClean="0">
              <a:sym typeface="Wingdings" pitchFamily="2" charset="2"/>
            </a:endParaRPr>
          </a:p>
          <a:p>
            <a:pPr marL="228600" indent="-228600">
              <a:buNone/>
            </a:pPr>
            <a:r>
              <a:rPr lang="en-US" baseline="0" dirty="0" smtClean="0">
                <a:sym typeface="Wingdings" pitchFamily="2" charset="2"/>
              </a:rPr>
              <a:t>(Now ONLY click the mouse)</a:t>
            </a:r>
          </a:p>
          <a:p>
            <a:pPr marL="228600" indent="-228600">
              <a:buNone/>
            </a:pP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And, </a:t>
            </a:r>
            <a:r>
              <a:rPr lang="en-US" sz="1200" dirty="0" smtClean="0">
                <a:solidFill>
                  <a:srgbClr val="FFFF00"/>
                </a:solidFill>
              </a:rPr>
              <a:t>We lead our lives from those </a:t>
            </a:r>
            <a:r>
              <a:rPr lang="en-US" sz="1600" dirty="0" smtClean="0">
                <a:solidFill>
                  <a:schemeClr val="bg1"/>
                </a:solidFill>
              </a:rPr>
              <a:t>dog </a:t>
            </a:r>
            <a:r>
              <a:rPr lang="en-US" sz="1200" dirty="0" err="1" smtClean="0">
                <a:solidFill>
                  <a:srgbClr val="FFFF00"/>
                </a:solidFill>
              </a:rPr>
              <a:t>knowledgewe</a:t>
            </a:r>
            <a:r>
              <a:rPr lang="en-US" sz="1200" dirty="0" smtClean="0">
                <a:solidFill>
                  <a:srgbClr val="FFFF00"/>
                </a:solidFill>
              </a:rPr>
              <a:t> learned..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bottom line of our goal is:</a:t>
            </a:r>
          </a:p>
          <a:p>
            <a:pPr>
              <a:buFontTx/>
              <a:buChar char="-"/>
            </a:pPr>
            <a:r>
              <a:rPr lang="en-US" dirty="0" smtClean="0"/>
              <a:t>Exploit</a:t>
            </a:r>
            <a:r>
              <a:rPr lang="en-US" baseline="0" dirty="0" smtClean="0"/>
              <a:t> as much to make ourselves happy, comfortable.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aseline="0" dirty="0" smtClean="0"/>
              <a:t>That is the only aim of our education here.</a:t>
            </a:r>
          </a:p>
          <a:p>
            <a:pPr>
              <a:buFontTx/>
              <a:buChar char="-"/>
            </a:pPr>
            <a:r>
              <a:rPr lang="en-US" baseline="0" dirty="0" smtClean="0"/>
              <a:t>Nothing else. No spiritual value.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</a:t>
            </a:r>
            <a:r>
              <a:rPr lang="en-US" sz="1200" dirty="0" smtClean="0"/>
              <a:t>, more the material knowledge,.. more will be the entanglement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If I have 2</a:t>
            </a:r>
            <a:r>
              <a:rPr lang="en-US" sz="1200" baseline="0" dirty="0" smtClean="0"/>
              <a:t> computers, I have double problems,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If I have 10 computers, I have plenty of problems.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If you have no wife, you have no problem!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/>
              <a:t>But if you have 2 wives, you have problems and problems !!!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Lord Brahma went</a:t>
            </a:r>
            <a:r>
              <a:rPr lang="en-US" baseline="0" dirty="0" smtClean="0"/>
              <a:t> thru this..</a:t>
            </a:r>
          </a:p>
          <a:p>
            <a:r>
              <a:rPr lang="en-US" baseline="0" dirty="0" smtClean="0"/>
              <a:t>Brahma </a:t>
            </a:r>
            <a:r>
              <a:rPr lang="en-US" baseline="0" dirty="0" err="1" smtClean="0"/>
              <a:t>Vimohana</a:t>
            </a:r>
            <a:r>
              <a:rPr lang="en-US" baseline="0" dirty="0" smtClean="0"/>
              <a:t>!!</a:t>
            </a:r>
          </a:p>
          <a:p>
            <a:r>
              <a:rPr lang="en-US" baseline="0" dirty="0" smtClean="0"/>
              <a:t>He got PRIDE..!!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spiritual knowledge unbinds you!</a:t>
            </a:r>
          </a:p>
          <a:p>
            <a:r>
              <a:rPr lang="en-US" dirty="0" smtClean="0"/>
              <a:t>Breaks the shackle!</a:t>
            </a:r>
          </a:p>
          <a:p>
            <a:r>
              <a:rPr lang="en-US" dirty="0" smtClean="0"/>
              <a:t>No more birth and death.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that knowledge has to come from above to</a:t>
            </a:r>
            <a:r>
              <a:rPr lang="en-US" baseline="0" dirty="0" smtClean="0"/>
              <a:t> down to us..</a:t>
            </a:r>
          </a:p>
          <a:p>
            <a:r>
              <a:rPr lang="en-US" baseline="0" dirty="0" smtClean="0"/>
              <a:t>It is about something that we CANNOT see..</a:t>
            </a:r>
          </a:p>
          <a:p>
            <a:r>
              <a:rPr lang="en-US" baseline="0" dirty="0" smtClean="0"/>
              <a:t>Examples: </a:t>
            </a:r>
            <a:r>
              <a:rPr lang="en-US" baseline="0" dirty="0" err="1" smtClean="0"/>
              <a:t>Jiva</a:t>
            </a:r>
            <a:r>
              <a:rPr lang="en-US" baseline="0" dirty="0" smtClean="0"/>
              <a:t>, God, Higher Worlds, Dimensions, and so on..</a:t>
            </a:r>
            <a:endParaRPr lang="en-US" dirty="0" smtClean="0"/>
          </a:p>
          <a:p>
            <a:r>
              <a:rPr lang="en-US" dirty="0" smtClean="0"/>
              <a:t>Our great </a:t>
            </a:r>
            <a:r>
              <a:rPr lang="en-US" dirty="0" err="1" smtClean="0"/>
              <a:t>great</a:t>
            </a:r>
            <a:r>
              <a:rPr lang="en-US" dirty="0" smtClean="0"/>
              <a:t> </a:t>
            </a:r>
            <a:r>
              <a:rPr lang="en-US" dirty="0" err="1" smtClean="0"/>
              <a:t>Rishis</a:t>
            </a:r>
            <a:r>
              <a:rPr lang="en-US" dirty="0" smtClean="0"/>
              <a:t> were not</a:t>
            </a:r>
            <a:r>
              <a:rPr lang="en-US" baseline="0" dirty="0" smtClean="0"/>
              <a:t> ordinary people.</a:t>
            </a:r>
          </a:p>
          <a:p>
            <a:r>
              <a:rPr lang="en-US" baseline="0" dirty="0" smtClean="0"/>
              <a:t>They </a:t>
            </a:r>
            <a:r>
              <a:rPr lang="en-US" dirty="0" smtClean="0"/>
              <a:t>have seen and realized and written down for us</a:t>
            </a:r>
            <a:r>
              <a:rPr lang="en-US" baseline="0" dirty="0" smtClean="0"/>
              <a:t> and teach 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Why? To save us..</a:t>
            </a:r>
          </a:p>
          <a:p>
            <a:r>
              <a:rPr lang="en-US" dirty="0" smtClean="0"/>
              <a:t>Because, when one gets this Spiritual </a:t>
            </a:r>
            <a:r>
              <a:rPr lang="en-US" dirty="0" err="1" smtClean="0"/>
              <a:t>Jnana</a:t>
            </a:r>
            <a:r>
              <a:rPr lang="en-US" dirty="0" smtClean="0"/>
              <a:t>, we get liberated.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knowledge comes to us different ways..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Teacher teaches and THEN gives us the test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But Life gives us the test and then we learn!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Now, what is </a:t>
            </a:r>
            <a:r>
              <a:rPr lang="en-US" dirty="0" err="1" smtClean="0"/>
              <a:t>Jnana</a:t>
            </a:r>
            <a:r>
              <a:rPr lang="en-US" dirty="0" smtClean="0"/>
              <a:t>?</a:t>
            </a:r>
          </a:p>
          <a:p>
            <a:r>
              <a:rPr lang="en-US" dirty="0" smtClean="0"/>
              <a:t>These are the 5 topics in </a:t>
            </a:r>
            <a:r>
              <a:rPr lang="en-US" dirty="0" err="1" smtClean="0"/>
              <a:t>Bhagavad</a:t>
            </a:r>
            <a:r>
              <a:rPr lang="en-US" dirty="0" smtClean="0"/>
              <a:t> </a:t>
            </a:r>
            <a:r>
              <a:rPr lang="en-US" dirty="0" err="1" smtClean="0"/>
              <a:t>Gita</a:t>
            </a:r>
            <a:endParaRPr lang="en-US" dirty="0" smtClean="0"/>
          </a:p>
          <a:p>
            <a:r>
              <a:rPr lang="en-US" dirty="0" smtClean="0"/>
              <a:t>Each one is actually an ocean..</a:t>
            </a:r>
          </a:p>
          <a:p>
            <a:r>
              <a:rPr lang="en-US" dirty="0" smtClean="0"/>
              <a:t>What we can understand from material birth</a:t>
            </a:r>
            <a:r>
              <a:rPr lang="en-US" baseline="0" dirty="0" smtClean="0"/>
              <a:t> is very negligible..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Different </a:t>
            </a:r>
            <a:r>
              <a:rPr lang="en-US" baseline="0" dirty="0" err="1" smtClean="0"/>
              <a:t>lokas</a:t>
            </a:r>
            <a:r>
              <a:rPr lang="en-US" baseline="0" dirty="0" smtClean="0"/>
              <a:t> of higher worlds reveal more knowledge.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Want some student to take this and explain as a Presentation..!</a:t>
            </a:r>
          </a:p>
          <a:p>
            <a:endParaRPr lang="en-US" baseline="0" dirty="0" smtClean="0"/>
          </a:p>
          <a:p>
            <a:r>
              <a:rPr lang="en-US" baseline="0" dirty="0" smtClean="0"/>
              <a:t>KRISHNA is full of KNOWLEDGE.</a:t>
            </a:r>
          </a:p>
          <a:p>
            <a:r>
              <a:rPr lang="en-US" baseline="0" dirty="0" smtClean="0"/>
              <a:t>No one is higher than KRISHNA.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Everyone says ‘Knowledge is the most powerful thing”.</a:t>
            </a:r>
          </a:p>
          <a:p>
            <a:r>
              <a:rPr lang="en-US" dirty="0" smtClean="0"/>
              <a:t>Knowledge is POWER.</a:t>
            </a:r>
          </a:p>
          <a:p>
            <a:r>
              <a:rPr lang="en-US" dirty="0" smtClean="0"/>
              <a:t>But what is that </a:t>
            </a:r>
            <a:r>
              <a:rPr lang="en-US" dirty="0" err="1" smtClean="0"/>
              <a:t>Jnana</a:t>
            </a:r>
            <a:r>
              <a:rPr lang="en-US" dirty="0" smtClean="0"/>
              <a:t>?</a:t>
            </a:r>
          </a:p>
          <a:p>
            <a:r>
              <a:rPr lang="en-US" dirty="0" smtClean="0"/>
              <a:t>We will explore it today..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last time we memorized.. It was from our Cache ***</a:t>
            </a:r>
          </a:p>
          <a:p>
            <a:r>
              <a:rPr lang="en-US" dirty="0" smtClean="0"/>
              <a:t>** But</a:t>
            </a:r>
            <a:r>
              <a:rPr lang="en-US" baseline="0" dirty="0" smtClean="0"/>
              <a:t> t</a:t>
            </a:r>
            <a:r>
              <a:rPr lang="en-US" dirty="0" smtClean="0"/>
              <a:t>his time, we are going to pull from our LONG TERM Memory bank **</a:t>
            </a:r>
          </a:p>
          <a:p>
            <a:endParaRPr lang="en-US" dirty="0" smtClean="0"/>
          </a:p>
          <a:p>
            <a:r>
              <a:rPr lang="en-US" dirty="0" err="1" smtClean="0"/>
              <a:t>Bhagavan</a:t>
            </a:r>
            <a:r>
              <a:rPr lang="en-US" dirty="0" smtClean="0"/>
              <a:t> is Sac Cid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Ananda</a:t>
            </a:r>
            <a:r>
              <a:rPr lang="en-US" baseline="0" dirty="0" smtClean="0"/>
              <a:t>..</a:t>
            </a:r>
          </a:p>
          <a:p>
            <a:r>
              <a:rPr lang="en-US" baseline="0" dirty="0" smtClean="0"/>
              <a:t>He is full of knowledge – </a:t>
            </a:r>
            <a:r>
              <a:rPr lang="en-US" baseline="0" dirty="0" err="1" smtClean="0"/>
              <a:t>Vijnana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Vidya</a:t>
            </a:r>
            <a:r>
              <a:rPr lang="en-US" baseline="0" dirty="0" smtClean="0"/>
              <a:t> 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Karma Yoga may not liberate you..</a:t>
            </a:r>
          </a:p>
          <a:p>
            <a:r>
              <a:rPr lang="en-US" dirty="0" smtClean="0"/>
              <a:t>But </a:t>
            </a:r>
            <a:r>
              <a:rPr lang="en-US" dirty="0" err="1" smtClean="0"/>
              <a:t>Jnana</a:t>
            </a:r>
            <a:r>
              <a:rPr lang="en-US" dirty="0" smtClean="0"/>
              <a:t> Yoga will liberate you..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Just DRY </a:t>
            </a:r>
            <a:r>
              <a:rPr lang="en-US" dirty="0" err="1" smtClean="0"/>
              <a:t>Jnana</a:t>
            </a:r>
            <a:r>
              <a:rPr lang="en-US" dirty="0" smtClean="0"/>
              <a:t> cannot give </a:t>
            </a:r>
            <a:r>
              <a:rPr lang="en-US" dirty="0" err="1" smtClean="0"/>
              <a:t>Bhagavan</a:t>
            </a:r>
            <a:r>
              <a:rPr lang="en-US" dirty="0" smtClean="0"/>
              <a:t>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become nothing!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Karmis</a:t>
            </a:r>
            <a:r>
              <a:rPr lang="en-US" dirty="0" smtClean="0"/>
              <a:t> go to Heavenly</a:t>
            </a:r>
            <a:r>
              <a:rPr lang="en-US" baseline="0" dirty="0" smtClean="0"/>
              <a:t> Planets..(for Good Karma)</a:t>
            </a:r>
          </a:p>
          <a:p>
            <a:r>
              <a:rPr lang="en-US" baseline="0" dirty="0" smtClean="0"/>
              <a:t>Yogis want to go to Yogi’s planets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Upto</a:t>
            </a:r>
            <a:r>
              <a:rPr lang="en-US" baseline="0" dirty="0" smtClean="0"/>
              <a:t> this is actually the territory of </a:t>
            </a:r>
            <a:r>
              <a:rPr lang="en-US" baseline="0" dirty="0" err="1" smtClean="0"/>
              <a:t>Durga</a:t>
            </a:r>
            <a:r>
              <a:rPr lang="en-US" baseline="0" dirty="0" smtClean="0"/>
              <a:t> Devi.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a </a:t>
            </a:r>
            <a:r>
              <a:rPr lang="en-US" baseline="0" dirty="0" err="1" smtClean="0"/>
              <a:t>Jnani</a:t>
            </a:r>
            <a:r>
              <a:rPr lang="en-US" baseline="0" dirty="0" smtClean="0"/>
              <a:t>, the BRAHMAN is the final destination.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go to Brahman, there may be many ways, the different paths..</a:t>
            </a:r>
          </a:p>
          <a:p>
            <a:r>
              <a:rPr lang="en-US" dirty="0" smtClean="0"/>
              <a:t>But</a:t>
            </a:r>
            <a:r>
              <a:rPr lang="en-US" baseline="0" dirty="0" smtClean="0"/>
              <a:t> t</a:t>
            </a:r>
            <a:r>
              <a:rPr lang="en-US" dirty="0" smtClean="0"/>
              <a:t>o go to </a:t>
            </a:r>
            <a:r>
              <a:rPr lang="en-US" dirty="0" err="1" smtClean="0"/>
              <a:t>Bhagavan</a:t>
            </a:r>
            <a:r>
              <a:rPr lang="en-US" dirty="0" smtClean="0"/>
              <a:t>, there is ONLY  ONE  way!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is original..</a:t>
            </a:r>
          </a:p>
          <a:p>
            <a:r>
              <a:rPr lang="en-US" dirty="0" err="1" smtClean="0"/>
              <a:t>Vidya</a:t>
            </a:r>
            <a:r>
              <a:rPr lang="en-US" dirty="0" smtClean="0"/>
              <a:t> is seen with Peacock..</a:t>
            </a:r>
          </a:p>
          <a:p>
            <a:endParaRPr lang="en-US" dirty="0" smtClean="0"/>
          </a:p>
          <a:p>
            <a:r>
              <a:rPr lang="en-US" dirty="0" err="1" smtClean="0"/>
              <a:t>Saraswati</a:t>
            </a:r>
            <a:r>
              <a:rPr lang="en-US" dirty="0" smtClean="0"/>
              <a:t> can make you Pride!</a:t>
            </a:r>
          </a:p>
          <a:p>
            <a:r>
              <a:rPr lang="en-US" dirty="0" smtClean="0"/>
              <a:t>In the life of </a:t>
            </a:r>
            <a:r>
              <a:rPr lang="en-US" dirty="0" err="1" smtClean="0"/>
              <a:t>Caitanya</a:t>
            </a:r>
            <a:r>
              <a:rPr lang="en-US" dirty="0" smtClean="0"/>
              <a:t>, a pundit from Kashmir came to debate.</a:t>
            </a:r>
          </a:p>
          <a:p>
            <a:r>
              <a:rPr lang="en-US" dirty="0" smtClean="0"/>
              <a:t>He was none other than </a:t>
            </a:r>
            <a:r>
              <a:rPr lang="en-US" dirty="0" err="1" smtClean="0"/>
              <a:t>Brhaspati</a:t>
            </a:r>
            <a:r>
              <a:rPr lang="en-US" dirty="0" smtClean="0"/>
              <a:t>, the guru of all Gods and Lord </a:t>
            </a:r>
            <a:r>
              <a:rPr lang="en-US" dirty="0" err="1" smtClean="0"/>
              <a:t>Indra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 was blessed with the power from </a:t>
            </a:r>
            <a:r>
              <a:rPr lang="en-US" dirty="0" err="1" smtClean="0"/>
              <a:t>Saraswati</a:t>
            </a:r>
            <a:r>
              <a:rPr lang="en-US" dirty="0" smtClean="0"/>
              <a:t>.</a:t>
            </a:r>
          </a:p>
          <a:p>
            <a:r>
              <a:rPr lang="en-US" dirty="0" smtClean="0"/>
              <a:t>He</a:t>
            </a:r>
            <a:r>
              <a:rPr lang="en-US" baseline="0" dirty="0" smtClean="0"/>
              <a:t> failed miserably with </a:t>
            </a:r>
            <a:r>
              <a:rPr lang="en-US" baseline="0" dirty="0" err="1" smtClean="0"/>
              <a:t>Caitanya</a:t>
            </a:r>
            <a:r>
              <a:rPr lang="en-US" baseline="0" dirty="0" smtClean="0"/>
              <a:t> as a small boy!</a:t>
            </a:r>
          </a:p>
          <a:p>
            <a:r>
              <a:rPr lang="en-US" baseline="0" dirty="0" err="1" smtClean="0"/>
              <a:t>Saraswati</a:t>
            </a:r>
            <a:r>
              <a:rPr lang="en-US" baseline="0" dirty="0" smtClean="0"/>
              <a:t> appeared to the pundit and explained who </a:t>
            </a:r>
            <a:r>
              <a:rPr lang="en-US" baseline="0" dirty="0" err="1" smtClean="0"/>
              <a:t>Nimai</a:t>
            </a:r>
            <a:r>
              <a:rPr lang="en-US" baseline="0" dirty="0" smtClean="0"/>
              <a:t> was.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No scripture or even ANY </a:t>
            </a:r>
            <a:r>
              <a:rPr lang="en-US" baseline="0" dirty="0" err="1" smtClean="0"/>
              <a:t>sampradaya</a:t>
            </a:r>
            <a:r>
              <a:rPr lang="en-US" baseline="0" dirty="0" smtClean="0"/>
              <a:t> knows about </a:t>
            </a:r>
            <a:r>
              <a:rPr lang="en-US" baseline="0" dirty="0" err="1" smtClean="0"/>
              <a:t>Srimati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Rani</a:t>
            </a:r>
            <a:r>
              <a:rPr lang="en-US" baseline="0" dirty="0" smtClean="0"/>
              <a:t>..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Divya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Saraswati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Vidya</a:t>
            </a:r>
            <a:r>
              <a:rPr lang="en-US" baseline="0" dirty="0" smtClean="0"/>
              <a:t>) came from the tip of the tongue of </a:t>
            </a:r>
            <a:r>
              <a:rPr lang="en-US" baseline="0" dirty="0" err="1" smtClean="0"/>
              <a:t>Srimati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Rani</a:t>
            </a:r>
            <a:r>
              <a:rPr lang="en-US" baseline="0" dirty="0" smtClean="0"/>
              <a:t>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is mentioned in the very first </a:t>
            </a:r>
            <a:r>
              <a:rPr lang="en-US" baseline="0" dirty="0" err="1" smtClean="0"/>
              <a:t>sloka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Shikshashtka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From </a:t>
            </a:r>
            <a:r>
              <a:rPr lang="en-US" baseline="0" dirty="0" err="1" smtClean="0"/>
              <a:t>Vidya</a:t>
            </a:r>
            <a:r>
              <a:rPr lang="en-US" baseline="0" dirty="0" smtClean="0"/>
              <a:t> comes unlimited manifestations of </a:t>
            </a:r>
            <a:r>
              <a:rPr lang="en-US" baseline="0" dirty="0" err="1" smtClean="0"/>
              <a:t>Saraswati</a:t>
            </a:r>
            <a:r>
              <a:rPr lang="en-US" baseline="0" dirty="0" smtClean="0"/>
              <a:t> to supply knowledge for Brahma.</a:t>
            </a:r>
          </a:p>
          <a:p>
            <a:r>
              <a:rPr lang="en-US" baseline="0" dirty="0" smtClean="0"/>
              <a:t>Brahma gets Pride.. Why? Because he has </a:t>
            </a:r>
            <a:r>
              <a:rPr lang="en-US" baseline="0" dirty="0" err="1" smtClean="0"/>
              <a:t>Saraswati</a:t>
            </a:r>
            <a:r>
              <a:rPr lang="en-US" baseline="0" dirty="0" smtClean="0"/>
              <a:t>..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Watch this video..</a:t>
            </a:r>
          </a:p>
          <a:p>
            <a:r>
              <a:rPr lang="en-US" dirty="0" smtClean="0"/>
              <a:t>In this world, which is a dust particle compared to the creation, </a:t>
            </a:r>
          </a:p>
          <a:p>
            <a:r>
              <a:rPr lang="en-US" dirty="0" smtClean="0"/>
              <a:t>  we do not know many things even around 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Vidya</a:t>
            </a:r>
            <a:r>
              <a:rPr lang="en-US" dirty="0" smtClean="0"/>
              <a:t> gives Humbleness.</a:t>
            </a:r>
          </a:p>
          <a:p>
            <a:r>
              <a:rPr lang="en-US" dirty="0" smtClean="0"/>
              <a:t>When Lord Brahma came as </a:t>
            </a:r>
            <a:r>
              <a:rPr lang="en-US" dirty="0" err="1" smtClean="0"/>
              <a:t>Srila</a:t>
            </a:r>
            <a:r>
              <a:rPr lang="en-US" dirty="0" smtClean="0"/>
              <a:t> </a:t>
            </a:r>
            <a:r>
              <a:rPr lang="en-US" dirty="0" err="1" smtClean="0"/>
              <a:t>Haridasa</a:t>
            </a:r>
            <a:r>
              <a:rPr lang="en-US" dirty="0" smtClean="0"/>
              <a:t> </a:t>
            </a:r>
            <a:r>
              <a:rPr lang="en-US" dirty="0" err="1" smtClean="0"/>
              <a:t>Thakur</a:t>
            </a:r>
            <a:r>
              <a:rPr lang="en-US" dirty="0" smtClean="0"/>
              <a:t>, he was the most humble.</a:t>
            </a:r>
          </a:p>
          <a:p>
            <a:r>
              <a:rPr lang="en-US" dirty="0" smtClean="0"/>
              <a:t>He was Lord Brahma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higest</a:t>
            </a:r>
            <a:r>
              <a:rPr lang="en-US" baseline="0" dirty="0" smtClean="0"/>
              <a:t> and grand </a:t>
            </a:r>
            <a:r>
              <a:rPr lang="en-US" baseline="0" dirty="0" err="1" smtClean="0"/>
              <a:t>grand</a:t>
            </a:r>
            <a:r>
              <a:rPr lang="en-US" baseline="0" dirty="0" smtClean="0"/>
              <a:t> father of every living being.</a:t>
            </a:r>
          </a:p>
          <a:p>
            <a:r>
              <a:rPr lang="en-US" baseline="0" dirty="0" smtClean="0"/>
              <a:t>Because he got </a:t>
            </a:r>
            <a:r>
              <a:rPr lang="en-US" baseline="0" dirty="0" err="1" smtClean="0"/>
              <a:t>Vidya</a:t>
            </a:r>
            <a:r>
              <a:rPr lang="en-US" baseline="0" dirty="0" smtClean="0"/>
              <a:t> (not </a:t>
            </a:r>
            <a:r>
              <a:rPr lang="en-US" baseline="0" dirty="0" err="1" smtClean="0"/>
              <a:t>saraswati</a:t>
            </a:r>
            <a:r>
              <a:rPr lang="en-US" baseline="0" dirty="0" smtClean="0"/>
              <a:t>) here, he was very humble.</a:t>
            </a:r>
          </a:p>
          <a:p>
            <a:r>
              <a:rPr lang="en-US" baseline="0" dirty="0" smtClean="0"/>
              <a:t>He will sit only outside the houses.</a:t>
            </a:r>
          </a:p>
          <a:p>
            <a:r>
              <a:rPr lang="en-US" baseline="0" dirty="0" smtClean="0"/>
              <a:t>He received the remnants ONLY after EVERYONE else eats first.</a:t>
            </a:r>
          </a:p>
          <a:p>
            <a:r>
              <a:rPr lang="en-US" baseline="0" dirty="0" smtClean="0"/>
              <a:t>Why?  (ref: Brahma </a:t>
            </a:r>
            <a:r>
              <a:rPr lang="en-US" baseline="0" dirty="0" err="1" smtClean="0"/>
              <a:t>Vimohana</a:t>
            </a:r>
            <a:r>
              <a:rPr lang="en-US" baseline="0" dirty="0" smtClean="0"/>
              <a:t>.. )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world, we see only the reflection of </a:t>
            </a:r>
            <a:r>
              <a:rPr lang="en-US" dirty="0" err="1" smtClean="0"/>
              <a:t>Bhakti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Adharma</a:t>
            </a:r>
            <a:r>
              <a:rPr lang="en-US" dirty="0" smtClean="0"/>
              <a:t> </a:t>
            </a:r>
            <a:r>
              <a:rPr lang="en-US" dirty="0" err="1" smtClean="0"/>
              <a:t>Bhakti</a:t>
            </a:r>
            <a:r>
              <a:rPr lang="en-US" dirty="0" smtClean="0"/>
              <a:t>, Karma </a:t>
            </a:r>
            <a:r>
              <a:rPr lang="en-US" dirty="0" err="1" smtClean="0"/>
              <a:t>Misra</a:t>
            </a:r>
            <a:r>
              <a:rPr lang="en-US" dirty="0" smtClean="0"/>
              <a:t> </a:t>
            </a:r>
            <a:r>
              <a:rPr lang="en-US" dirty="0" err="1" smtClean="0"/>
              <a:t>Bhakti</a:t>
            </a:r>
            <a:r>
              <a:rPr lang="en-US" dirty="0" smtClean="0"/>
              <a:t>, </a:t>
            </a:r>
            <a:r>
              <a:rPr lang="en-US" dirty="0" err="1" smtClean="0"/>
              <a:t>Jnana</a:t>
            </a:r>
            <a:r>
              <a:rPr lang="en-US" dirty="0" smtClean="0"/>
              <a:t> </a:t>
            </a:r>
            <a:r>
              <a:rPr lang="en-US" dirty="0" err="1" smtClean="0"/>
              <a:t>Misra</a:t>
            </a:r>
            <a:r>
              <a:rPr lang="en-US" dirty="0" smtClean="0"/>
              <a:t> </a:t>
            </a:r>
            <a:r>
              <a:rPr lang="en-US" dirty="0" err="1" smtClean="0"/>
              <a:t>Bhakti</a:t>
            </a:r>
            <a:r>
              <a:rPr lang="en-US" dirty="0" smtClean="0"/>
              <a:t> are all </a:t>
            </a:r>
            <a:r>
              <a:rPr lang="en-US" dirty="0" err="1" smtClean="0"/>
              <a:t>Chaya</a:t>
            </a:r>
            <a:r>
              <a:rPr lang="en-US" dirty="0" smtClean="0"/>
              <a:t> </a:t>
            </a:r>
            <a:r>
              <a:rPr lang="en-US" dirty="0" err="1" smtClean="0"/>
              <a:t>Bhaktis</a:t>
            </a:r>
            <a:r>
              <a:rPr lang="en-US" dirty="0" smtClean="0"/>
              <a:t> – NOT real.</a:t>
            </a:r>
          </a:p>
          <a:p>
            <a:r>
              <a:rPr lang="en-US" dirty="0" smtClean="0"/>
              <a:t>Pure </a:t>
            </a:r>
            <a:r>
              <a:rPr lang="en-US" dirty="0" err="1" smtClean="0"/>
              <a:t>Bhakti</a:t>
            </a:r>
            <a:r>
              <a:rPr lang="en-US" dirty="0" smtClean="0"/>
              <a:t> cannot be understood by any.</a:t>
            </a:r>
          </a:p>
          <a:p>
            <a:r>
              <a:rPr lang="en-US" dirty="0" smtClean="0"/>
              <a:t>It requires mercy from pure devotee.</a:t>
            </a:r>
          </a:p>
          <a:p>
            <a:r>
              <a:rPr lang="en-US" dirty="0" smtClean="0"/>
              <a:t>Only Lord </a:t>
            </a:r>
            <a:r>
              <a:rPr lang="en-US" dirty="0" err="1" smtClean="0"/>
              <a:t>Caitanya</a:t>
            </a:r>
            <a:r>
              <a:rPr lang="en-US" dirty="0" smtClean="0"/>
              <a:t> can give that – no one else! </a:t>
            </a:r>
          </a:p>
          <a:p>
            <a:r>
              <a:rPr lang="en-US" dirty="0" smtClean="0"/>
              <a:t>No other forms of Krishna also can give that!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lowest of all..</a:t>
            </a:r>
          </a:p>
          <a:p>
            <a:r>
              <a:rPr lang="en-US" dirty="0" smtClean="0"/>
              <a:t>Most of the Hindus who commits Violence (</a:t>
            </a:r>
            <a:r>
              <a:rPr lang="en-US" dirty="0" err="1" smtClean="0"/>
              <a:t>Himsa</a:t>
            </a:r>
            <a:r>
              <a:rPr lang="en-US" dirty="0" smtClean="0"/>
              <a:t>) fall into this category.</a:t>
            </a:r>
          </a:p>
          <a:p>
            <a:r>
              <a:rPr lang="en-US" dirty="0" smtClean="0"/>
              <a:t>In fact, this is the majority of Hinduism as right now.</a:t>
            </a:r>
          </a:p>
          <a:p>
            <a:r>
              <a:rPr lang="en-US" dirty="0" smtClean="0"/>
              <a:t>They may even preach nicely, but all bogus.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Modern day Christianity lies in this category..</a:t>
            </a:r>
          </a:p>
          <a:p>
            <a:r>
              <a:rPr lang="en-US" dirty="0" smtClean="0"/>
              <a:t>One god thing is that they have </a:t>
            </a:r>
            <a:r>
              <a:rPr lang="en-US" dirty="0" err="1" smtClean="0"/>
              <a:t>Ananya</a:t>
            </a:r>
            <a:r>
              <a:rPr lang="en-US" dirty="0" smtClean="0"/>
              <a:t> </a:t>
            </a:r>
            <a:r>
              <a:rPr lang="en-US" dirty="0" err="1" smtClean="0"/>
              <a:t>Bhakti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Thus,</a:t>
            </a:r>
            <a:r>
              <a:rPr lang="en-US" baseline="0" dirty="0" smtClean="0"/>
              <a:t> they are way better than Hindus.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of the </a:t>
            </a:r>
            <a:r>
              <a:rPr lang="en-US" baseline="0" dirty="0" err="1" smtClean="0"/>
              <a:t>sampradays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Sanatan</a:t>
            </a:r>
            <a:r>
              <a:rPr lang="en-US" baseline="0" dirty="0" smtClean="0"/>
              <a:t> Dharma also belong to this category..</a:t>
            </a:r>
          </a:p>
          <a:p>
            <a:r>
              <a:rPr lang="en-US" baseline="0" dirty="0" smtClean="0"/>
              <a:t>They may have </a:t>
            </a:r>
            <a:r>
              <a:rPr lang="en-US" baseline="0" dirty="0" err="1" smtClean="0"/>
              <a:t>ananya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bhakti</a:t>
            </a:r>
            <a:r>
              <a:rPr lang="en-US" baseline="0" dirty="0" smtClean="0"/>
              <a:t>, but the goal is different.</a:t>
            </a:r>
          </a:p>
          <a:p>
            <a:r>
              <a:rPr lang="en-US" baseline="0" dirty="0" smtClean="0"/>
              <a:t>They all want </a:t>
            </a:r>
            <a:r>
              <a:rPr lang="en-US" baseline="0" dirty="0" err="1" smtClean="0"/>
              <a:t>mukti</a:t>
            </a:r>
            <a:r>
              <a:rPr lang="en-US" baseline="0" dirty="0" smtClean="0"/>
              <a:t> and they get </a:t>
            </a:r>
            <a:r>
              <a:rPr lang="en-US" baseline="0" dirty="0" err="1" smtClean="0"/>
              <a:t>Mukti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Jnana</a:t>
            </a:r>
            <a:r>
              <a:rPr lang="en-US" baseline="0" dirty="0" smtClean="0"/>
              <a:t> as such is useless as they cannot reach </a:t>
            </a:r>
            <a:r>
              <a:rPr lang="en-US" baseline="0" dirty="0" err="1" smtClean="0"/>
              <a:t>Bhagavan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When they develop any </a:t>
            </a:r>
            <a:r>
              <a:rPr lang="en-US" dirty="0" err="1" smtClean="0"/>
              <a:t>bhakti</a:t>
            </a:r>
            <a:r>
              <a:rPr lang="en-US" dirty="0" smtClean="0"/>
              <a:t> to </a:t>
            </a:r>
            <a:r>
              <a:rPr lang="en-US" dirty="0" err="1" smtClean="0"/>
              <a:t>Bhagavan</a:t>
            </a:r>
            <a:r>
              <a:rPr lang="en-US" dirty="0" smtClean="0"/>
              <a:t>, they get opportunity to turn from their path.</a:t>
            </a:r>
          </a:p>
          <a:p>
            <a:r>
              <a:rPr lang="en-US" dirty="0" smtClean="0"/>
              <a:t>Otherwise they become DRY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Jnanis</a:t>
            </a:r>
            <a:r>
              <a:rPr lang="en-US" baseline="0" dirty="0" smtClean="0"/>
              <a:t> – </a:t>
            </a:r>
            <a:r>
              <a:rPr lang="en-US" dirty="0" err="1" smtClean="0"/>
              <a:t>Sunya</a:t>
            </a:r>
            <a:r>
              <a:rPr lang="en-US" dirty="0" smtClean="0"/>
              <a:t> Vadis, and</a:t>
            </a:r>
            <a:r>
              <a:rPr lang="en-US" baseline="0" dirty="0" smtClean="0"/>
              <a:t> </a:t>
            </a:r>
            <a:r>
              <a:rPr lang="en-US" dirty="0" smtClean="0"/>
              <a:t>they merge in Brahman.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Pure </a:t>
            </a:r>
            <a:r>
              <a:rPr lang="en-US" dirty="0" err="1" smtClean="0"/>
              <a:t>Bhakti</a:t>
            </a:r>
            <a:r>
              <a:rPr lang="en-US" dirty="0" smtClean="0"/>
              <a:t> is Unconditional – very difficult to </a:t>
            </a:r>
            <a:r>
              <a:rPr lang="en-US" dirty="0" err="1" smtClean="0"/>
              <a:t>undrstand</a:t>
            </a:r>
            <a:r>
              <a:rPr lang="en-US" baseline="0" dirty="0" smtClean="0"/>
              <a:t> for all</a:t>
            </a:r>
          </a:p>
          <a:p>
            <a:r>
              <a:rPr lang="en-US" baseline="0" dirty="0" smtClean="0"/>
              <a:t>Pure </a:t>
            </a:r>
            <a:r>
              <a:rPr lang="en-US" baseline="0" dirty="0" err="1" smtClean="0"/>
              <a:t>Bhakti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Ananya</a:t>
            </a:r>
            <a:r>
              <a:rPr lang="en-US" baseline="0" dirty="0" smtClean="0"/>
              <a:t> – Single pointed - Only one </a:t>
            </a:r>
            <a:r>
              <a:rPr lang="en-US" baseline="0" dirty="0" err="1" smtClean="0"/>
              <a:t>Sadhya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Krsna</a:t>
            </a:r>
            <a:r>
              <a:rPr lang="en-US" baseline="0" dirty="0" smtClean="0"/>
              <a:t> as the ultimate and NO ONE ELSE.</a:t>
            </a:r>
          </a:p>
          <a:p>
            <a:r>
              <a:rPr lang="en-US" baseline="0" dirty="0" smtClean="0"/>
              <a:t>This can come only by mercy of Guru and </a:t>
            </a:r>
            <a:r>
              <a:rPr lang="en-US" baseline="0" dirty="0" err="1" smtClean="0"/>
              <a:t>Gauranga</a:t>
            </a:r>
            <a:r>
              <a:rPr lang="en-US" baseline="0" dirty="0" smtClean="0"/>
              <a:t>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in summary:</a:t>
            </a:r>
          </a:p>
          <a:p>
            <a:r>
              <a:rPr lang="en-US" dirty="0" err="1" smtClean="0"/>
              <a:t>Dharmis</a:t>
            </a:r>
            <a:r>
              <a:rPr lang="en-US" dirty="0" smtClean="0"/>
              <a:t> want </a:t>
            </a:r>
            <a:r>
              <a:rPr lang="en-US" dirty="0" err="1" smtClean="0"/>
              <a:t>punya</a:t>
            </a:r>
            <a:r>
              <a:rPr lang="en-US" dirty="0" smtClean="0"/>
              <a:t> and thus enjoy in Heaven – but is temporary</a:t>
            </a:r>
          </a:p>
          <a:p>
            <a:r>
              <a:rPr lang="en-US" dirty="0" smtClean="0"/>
              <a:t>Karma</a:t>
            </a:r>
            <a:r>
              <a:rPr lang="en-US" baseline="0" dirty="0" smtClean="0"/>
              <a:t> Yogis</a:t>
            </a:r>
            <a:r>
              <a:rPr lang="en-US" dirty="0" smtClean="0"/>
              <a:t> want to enjoy in much</a:t>
            </a:r>
            <a:r>
              <a:rPr lang="en-US" baseline="0" dirty="0" smtClean="0"/>
              <a:t> higher worlds</a:t>
            </a:r>
          </a:p>
          <a:p>
            <a:r>
              <a:rPr lang="en-US" baseline="0" dirty="0" err="1" smtClean="0"/>
              <a:t>Jnanis</a:t>
            </a:r>
            <a:r>
              <a:rPr lang="en-US" baseline="0" dirty="0" smtClean="0"/>
              <a:t> want to merge in Brahman – which is nothing but the effulgence of Krishna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those who do not want any of those, but ONLY KRISHNA,</a:t>
            </a:r>
            <a:r>
              <a:rPr lang="en-US" baseline="0" dirty="0" smtClean="0"/>
              <a:t> are the Crown jewel.</a:t>
            </a:r>
          </a:p>
          <a:p>
            <a:r>
              <a:rPr lang="en-US" sz="1200" baseline="0" dirty="0" smtClean="0">
                <a:solidFill>
                  <a:srgbClr val="FFFF00"/>
                </a:solidFill>
              </a:rPr>
              <a:t>Are they many?</a:t>
            </a:r>
          </a:p>
          <a:p>
            <a:r>
              <a:rPr lang="en-US" sz="1200" baseline="0" dirty="0" smtClean="0">
                <a:solidFill>
                  <a:srgbClr val="FFFF00"/>
                </a:solidFill>
              </a:rPr>
              <a:t>Let us see what </a:t>
            </a:r>
            <a:r>
              <a:rPr lang="en-US" sz="1200" baseline="0" dirty="0" err="1" smtClean="0">
                <a:solidFill>
                  <a:srgbClr val="FFFF00"/>
                </a:solidFill>
              </a:rPr>
              <a:t>Bhagavan</a:t>
            </a:r>
            <a:r>
              <a:rPr lang="en-US" sz="1200" baseline="0" dirty="0" smtClean="0">
                <a:solidFill>
                  <a:srgbClr val="FFFF00"/>
                </a:solidFill>
              </a:rPr>
              <a:t> says…..</a:t>
            </a:r>
            <a:endParaRPr lang="en-US" sz="1200" dirty="0" smtClean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 millions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Dharmis</a:t>
            </a:r>
            <a:r>
              <a:rPr lang="en-US" baseline="0" dirty="0" smtClean="0"/>
              <a:t>, one may be a Karma Yogi</a:t>
            </a:r>
          </a:p>
          <a:p>
            <a:r>
              <a:rPr lang="en-US" baseline="0" dirty="0" smtClean="0"/>
              <a:t>Of millions of such Yogis, one may be a </a:t>
            </a:r>
            <a:r>
              <a:rPr lang="en-US" baseline="0" dirty="0" err="1" smtClean="0"/>
              <a:t>Jnani</a:t>
            </a:r>
            <a:endParaRPr lang="en-US" baseline="0" dirty="0" smtClean="0"/>
          </a:p>
          <a:p>
            <a:r>
              <a:rPr lang="en-US" baseline="0" dirty="0" smtClean="0"/>
              <a:t>Of millions of such </a:t>
            </a:r>
            <a:r>
              <a:rPr lang="en-US" baseline="0" dirty="0" err="1" smtClean="0"/>
              <a:t>Jnanis</a:t>
            </a:r>
            <a:r>
              <a:rPr lang="en-US" baseline="0" dirty="0" smtClean="0"/>
              <a:t>, one may be a </a:t>
            </a:r>
            <a:r>
              <a:rPr lang="en-US" baseline="0" dirty="0" err="1" smtClean="0"/>
              <a:t>Mukhta</a:t>
            </a:r>
            <a:endParaRPr lang="en-US" baseline="0" dirty="0" smtClean="0"/>
          </a:p>
          <a:p>
            <a:r>
              <a:rPr lang="en-US" baseline="0" dirty="0" smtClean="0"/>
              <a:t>Of millions of </a:t>
            </a:r>
            <a:r>
              <a:rPr lang="en-US" baseline="0" dirty="0" err="1" smtClean="0"/>
              <a:t>Muktas</a:t>
            </a:r>
            <a:r>
              <a:rPr lang="en-US" baseline="0" dirty="0" smtClean="0"/>
              <a:t>, it is extremely difficult to find a Krishna </a:t>
            </a:r>
            <a:r>
              <a:rPr lang="en-US" baseline="0" dirty="0" err="1" smtClean="0"/>
              <a:t>Bhakta</a:t>
            </a:r>
            <a:r>
              <a:rPr lang="en-US" baseline="0" dirty="0" smtClean="0"/>
              <a:t>!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every one else has only mixed </a:t>
            </a:r>
            <a:r>
              <a:rPr lang="en-US" baseline="0" dirty="0" err="1" smtClean="0"/>
              <a:t>Bhakti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Chaya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Bhakti</a:t>
            </a:r>
            <a:r>
              <a:rPr lang="en-US" baseline="0" dirty="0" smtClean="0"/>
              <a:t>. They cannot reach Krishna!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pure </a:t>
            </a:r>
            <a:r>
              <a:rPr lang="en-US" dirty="0" err="1" smtClean="0"/>
              <a:t>bhakta</a:t>
            </a:r>
            <a:r>
              <a:rPr lang="en-US" dirty="0" smtClean="0"/>
              <a:t> does not want any power.</a:t>
            </a:r>
          </a:p>
          <a:p>
            <a:r>
              <a:rPr lang="en-US" dirty="0" smtClean="0"/>
              <a:t>They don’t want</a:t>
            </a:r>
            <a:r>
              <a:rPr lang="en-US" baseline="0" dirty="0" smtClean="0"/>
              <a:t> to practice Karma Yoga or </a:t>
            </a:r>
            <a:r>
              <a:rPr lang="en-US" baseline="0" dirty="0" err="1" smtClean="0"/>
              <a:t>Jnana</a:t>
            </a:r>
            <a:r>
              <a:rPr lang="en-US" baseline="0" dirty="0" smtClean="0"/>
              <a:t> Yoga.</a:t>
            </a:r>
          </a:p>
          <a:p>
            <a:r>
              <a:rPr lang="en-US" baseline="0" dirty="0" smtClean="0"/>
              <a:t>They don’t want to be a </a:t>
            </a:r>
            <a:r>
              <a:rPr lang="en-US" baseline="0" dirty="0" err="1" smtClean="0"/>
              <a:t>demi</a:t>
            </a:r>
            <a:r>
              <a:rPr lang="en-US" baseline="0" dirty="0" smtClean="0"/>
              <a:t> god.</a:t>
            </a:r>
            <a:endParaRPr lang="en-US" dirty="0" smtClean="0"/>
          </a:p>
          <a:p>
            <a:r>
              <a:rPr lang="en-US" dirty="0" smtClean="0"/>
              <a:t>They don’t want to be a </a:t>
            </a:r>
            <a:r>
              <a:rPr lang="en-US" dirty="0" err="1" smtClean="0"/>
              <a:t>Indra</a:t>
            </a:r>
            <a:r>
              <a:rPr lang="en-US" dirty="0" smtClean="0"/>
              <a:t>.. The god of all the</a:t>
            </a:r>
            <a:r>
              <a:rPr lang="en-US" baseline="0" dirty="0" smtClean="0"/>
              <a:t> </a:t>
            </a:r>
            <a:r>
              <a:rPr lang="en-US" dirty="0" smtClean="0"/>
              <a:t>gods.</a:t>
            </a:r>
          </a:p>
          <a:p>
            <a:endParaRPr lang="en-US" dirty="0" smtClean="0"/>
          </a:p>
          <a:p>
            <a:r>
              <a:rPr lang="en-US" dirty="0" smtClean="0"/>
              <a:t>[In fact, once </a:t>
            </a:r>
            <a:r>
              <a:rPr lang="en-US" dirty="0" err="1" smtClean="0"/>
              <a:t>Krsna</a:t>
            </a:r>
            <a:r>
              <a:rPr lang="en-US" dirty="0" smtClean="0"/>
              <a:t> showed an ANT to Brahma and said that it was an </a:t>
            </a:r>
            <a:r>
              <a:rPr lang="en-US" dirty="0" err="1" smtClean="0"/>
              <a:t>Indra</a:t>
            </a:r>
            <a:r>
              <a:rPr lang="en-US" dirty="0" smtClean="0"/>
              <a:t> before!!]</a:t>
            </a:r>
          </a:p>
          <a:p>
            <a:endParaRPr lang="en-US" dirty="0" smtClean="0"/>
          </a:p>
          <a:p>
            <a:r>
              <a:rPr lang="en-US" dirty="0" smtClean="0"/>
              <a:t>They don’t want to be a Brahma.</a:t>
            </a:r>
          </a:p>
          <a:p>
            <a:r>
              <a:rPr lang="en-US" baseline="0" dirty="0" smtClean="0"/>
              <a:t>They don’t want anything except Krishna!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Material worlds are temporary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laws are different in different universes.</a:t>
            </a:r>
          </a:p>
          <a:p>
            <a:r>
              <a:rPr lang="en-US" baseline="0" dirty="0" smtClean="0"/>
              <a:t>All are gone when the universe is annihilated at </a:t>
            </a:r>
            <a:r>
              <a:rPr lang="en-US" baseline="0" dirty="0" err="1" smtClean="0"/>
              <a:t>Maha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Pralaya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FFC000"/>
                </a:solidFill>
              </a:rPr>
              <a:t>And</a:t>
            </a:r>
            <a:r>
              <a:rPr lang="en-US" sz="1200" baseline="0" dirty="0" smtClean="0">
                <a:solidFill>
                  <a:srgbClr val="FFC000"/>
                </a:solidFill>
              </a:rPr>
              <a:t> Krishna says that for Him, there is no one else in His heart except His pure devotees.</a:t>
            </a:r>
          </a:p>
          <a:p>
            <a:r>
              <a:rPr lang="en-US" sz="1200" baseline="0" dirty="0" smtClean="0">
                <a:solidFill>
                  <a:srgbClr val="FFC000"/>
                </a:solidFill>
              </a:rPr>
              <a:t>Krishna is very special!</a:t>
            </a:r>
          </a:p>
          <a:p>
            <a:endParaRPr lang="en-US" sz="1200" baseline="0" dirty="0" smtClean="0">
              <a:solidFill>
                <a:srgbClr val="FFC000"/>
              </a:solidFill>
            </a:endParaRPr>
          </a:p>
          <a:p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Ceto</a:t>
            </a:r>
            <a:r>
              <a:rPr lang="en-US" dirty="0" smtClean="0"/>
              <a:t> </a:t>
            </a:r>
            <a:r>
              <a:rPr lang="en-US" dirty="0" err="1" smtClean="0"/>
              <a:t>Darpana</a:t>
            </a:r>
            <a:r>
              <a:rPr lang="en-US" dirty="0" smtClean="0"/>
              <a:t> ..</a:t>
            </a:r>
          </a:p>
          <a:p>
            <a:endParaRPr lang="en-US" dirty="0" smtClean="0"/>
          </a:p>
          <a:p>
            <a:r>
              <a:rPr lang="en-US" dirty="0" err="1" smtClean="0"/>
              <a:t>Vidya</a:t>
            </a:r>
            <a:r>
              <a:rPr lang="en-US" dirty="0" smtClean="0"/>
              <a:t> </a:t>
            </a:r>
            <a:r>
              <a:rPr lang="en-US" dirty="0" err="1" smtClean="0"/>
              <a:t>vadhu</a:t>
            </a:r>
            <a:r>
              <a:rPr lang="en-US" dirty="0" smtClean="0"/>
              <a:t> </a:t>
            </a:r>
            <a:r>
              <a:rPr lang="en-US" dirty="0" err="1" smtClean="0"/>
              <a:t>Jeevanam</a:t>
            </a:r>
            <a:r>
              <a:rPr lang="en-US" dirty="0" smtClean="0"/>
              <a:t>..</a:t>
            </a:r>
          </a:p>
          <a:p>
            <a:endParaRPr lang="en-US" dirty="0" smtClean="0"/>
          </a:p>
          <a:p>
            <a:r>
              <a:rPr lang="en-US" dirty="0" smtClean="0"/>
              <a:t>You aspire for </a:t>
            </a:r>
            <a:r>
              <a:rPr lang="en-US" dirty="0" err="1" smtClean="0"/>
              <a:t>Vidya</a:t>
            </a:r>
            <a:r>
              <a:rPr lang="en-US" dirty="0" smtClean="0"/>
              <a:t> – Not </a:t>
            </a:r>
            <a:r>
              <a:rPr lang="en-US" dirty="0" err="1" smtClean="0"/>
              <a:t>Saraswati</a:t>
            </a:r>
            <a:r>
              <a:rPr lang="en-US" dirty="0" smtClean="0"/>
              <a:t> for Material Knowledge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946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Last time, we covered: Bound By Karma</a:t>
            </a:r>
          </a:p>
          <a:p>
            <a:r>
              <a:rPr lang="en-US" sz="1200" dirty="0" smtClean="0">
                <a:solidFill>
                  <a:srgbClr val="FFFF00"/>
                </a:solidFill>
              </a:rPr>
              <a:t>This time: we cover: Unbound by </a:t>
            </a:r>
            <a:r>
              <a:rPr lang="en-US" sz="1200" dirty="0" err="1" smtClean="0">
                <a:solidFill>
                  <a:srgbClr val="FFFF00"/>
                </a:solidFill>
              </a:rPr>
              <a:t>Jnana</a:t>
            </a:r>
            <a:endParaRPr lang="en-US" sz="1200" dirty="0" smtClean="0">
              <a:solidFill>
                <a:srgbClr val="FFFF00"/>
              </a:solidFill>
            </a:endParaRPr>
          </a:p>
          <a:p>
            <a:endParaRPr lang="en-US" sz="1200" dirty="0" smtClean="0">
              <a:solidFill>
                <a:srgbClr val="FFFF00"/>
              </a:solidFill>
            </a:endParaRPr>
          </a:p>
          <a:p>
            <a:r>
              <a:rPr lang="en-US" sz="1200" dirty="0" err="1" smtClean="0">
                <a:solidFill>
                  <a:srgbClr val="FFFF00"/>
                </a:solidFill>
              </a:rPr>
              <a:t>Jnana</a:t>
            </a:r>
            <a:r>
              <a:rPr lang="en-US" sz="1200" dirty="0" smtClean="0">
                <a:solidFill>
                  <a:srgbClr val="FFFF00"/>
                </a:solidFill>
              </a:rPr>
              <a:t> means knowledge</a:t>
            </a:r>
          </a:p>
          <a:p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Mayavan</a:t>
            </a:r>
            <a:r>
              <a:rPr lang="en-US" dirty="0" smtClean="0"/>
              <a:t> was a daemon..</a:t>
            </a:r>
          </a:p>
          <a:p>
            <a:r>
              <a:rPr lang="en-US" dirty="0" smtClean="0"/>
              <a:t>He was</a:t>
            </a:r>
            <a:r>
              <a:rPr lang="en-US" baseline="0" dirty="0" smtClean="0"/>
              <a:t> the master in manipulating the material World.</a:t>
            </a:r>
          </a:p>
          <a:p>
            <a:r>
              <a:rPr lang="en-US" baseline="0" dirty="0" smtClean="0"/>
              <a:t>He was master making sophisticated machine (</a:t>
            </a:r>
            <a:r>
              <a:rPr lang="en-US" baseline="0" dirty="0" err="1" smtClean="0"/>
              <a:t>Yantra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Jnana</a:t>
            </a:r>
            <a:r>
              <a:rPr lang="en-US" baseline="0" dirty="0" smtClean="0"/>
              <a:t>)!</a:t>
            </a:r>
          </a:p>
          <a:p>
            <a:endParaRPr lang="en-US" dirty="0" smtClean="0"/>
          </a:p>
          <a:p>
            <a:r>
              <a:rPr lang="en-US" dirty="0" smtClean="0"/>
              <a:t>Once </a:t>
            </a:r>
            <a:r>
              <a:rPr lang="en-US" dirty="0" err="1" smtClean="0"/>
              <a:t>Mayavan</a:t>
            </a:r>
            <a:r>
              <a:rPr lang="en-US" dirty="0" smtClean="0"/>
              <a:t> was helped by </a:t>
            </a:r>
            <a:r>
              <a:rPr lang="en-US" dirty="0" err="1" smtClean="0"/>
              <a:t>Arjuna</a:t>
            </a:r>
            <a:r>
              <a:rPr lang="en-US" dirty="0" smtClean="0"/>
              <a:t> and </a:t>
            </a:r>
            <a:r>
              <a:rPr lang="en-US" dirty="0" err="1" smtClean="0"/>
              <a:t>Mayavan</a:t>
            </a:r>
            <a:r>
              <a:rPr lang="en-US" baseline="0" dirty="0" smtClean="0"/>
              <a:t> won the war..</a:t>
            </a:r>
          </a:p>
          <a:p>
            <a:r>
              <a:rPr lang="en-US" baseline="0" dirty="0" smtClean="0"/>
              <a:t>As remuneration, </a:t>
            </a:r>
            <a:r>
              <a:rPr lang="en-US" baseline="0" dirty="0" err="1" smtClean="0"/>
              <a:t>Mayavan</a:t>
            </a:r>
            <a:r>
              <a:rPr lang="en-US" baseline="0" dirty="0" smtClean="0"/>
              <a:t> offered </a:t>
            </a:r>
            <a:r>
              <a:rPr lang="en-US" baseline="0" dirty="0" err="1" smtClean="0"/>
              <a:t>Arjuna</a:t>
            </a:r>
            <a:r>
              <a:rPr lang="en-US" baseline="0" dirty="0" smtClean="0"/>
              <a:t> to give all the Material Knowledge including all </a:t>
            </a:r>
            <a:r>
              <a:rPr lang="en-US" baseline="0" dirty="0" err="1" smtClean="0"/>
              <a:t>Yantra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Jnana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Krishna seriously advised </a:t>
            </a:r>
            <a:r>
              <a:rPr lang="en-US" baseline="0" dirty="0" err="1" smtClean="0"/>
              <a:t>Arjuna</a:t>
            </a:r>
            <a:r>
              <a:rPr lang="en-US" baseline="0" dirty="0" smtClean="0"/>
              <a:t> NOT to learn that knowledge.</a:t>
            </a:r>
          </a:p>
          <a:p>
            <a:r>
              <a:rPr lang="en-US" baseline="0" dirty="0" smtClean="0"/>
              <a:t>He also </a:t>
            </a:r>
            <a:r>
              <a:rPr lang="en-US" baseline="0" dirty="0" err="1" smtClean="0"/>
              <a:t>said,”In</a:t>
            </a:r>
            <a:r>
              <a:rPr lang="en-US" baseline="0" dirty="0" smtClean="0"/>
              <a:t> kali Yuga this inferior knowledge will be used everywhere. Do NOT take it.. Run away from it”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</a:t>
            </a:r>
            <a:r>
              <a:rPr lang="en-US" baseline="0" dirty="0" err="1" smtClean="0"/>
              <a:t>Arjuna</a:t>
            </a:r>
            <a:r>
              <a:rPr lang="en-US" baseline="0" dirty="0" smtClean="0"/>
              <a:t> followed Krishna and did not take </a:t>
            </a:r>
            <a:r>
              <a:rPr lang="en-US" baseline="0" dirty="0" err="1" smtClean="0"/>
              <a:t>Yantra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Jnana</a:t>
            </a:r>
            <a:r>
              <a:rPr lang="en-US" baseline="0" dirty="0" smtClean="0"/>
              <a:t> .</a:t>
            </a:r>
          </a:p>
          <a:p>
            <a:r>
              <a:rPr lang="en-US" baseline="0" dirty="0" smtClean="0"/>
              <a:t>The computers, </a:t>
            </a:r>
            <a:r>
              <a:rPr lang="en-US" baseline="0" dirty="0" err="1" smtClean="0"/>
              <a:t>ipads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iphones</a:t>
            </a:r>
            <a:r>
              <a:rPr lang="en-US" baseline="0" dirty="0" smtClean="0"/>
              <a:t>, atomic bombs, nuclear weapons, all are examples of </a:t>
            </a:r>
            <a:r>
              <a:rPr lang="en-US" baseline="0" dirty="0" err="1" smtClean="0"/>
              <a:t>Yantra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Jnana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long as it is NOT used for Krishna, these are very bad.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8E68C-CE47-441D-A423-F3A0F41126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4FA9-9F3E-4643-B657-B0B8B8138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954F4-CAC8-40F2-8C46-32249FF2D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9BF1C-D6E4-430C-903B-846ACA44C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0"/>
            <a:ext cx="2133600" cy="198438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7DF04351-2C21-4F80-9207-1D400CC02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Frame 1"/>
          <p:cNvSpPr/>
          <p:nvPr userDrawn="1"/>
        </p:nvSpPr>
        <p:spPr>
          <a:xfrm>
            <a:off x="0" y="3028950"/>
            <a:ext cx="2362200" cy="21145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2362200" y="57150"/>
            <a:ext cx="46038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2438400" y="4933950"/>
            <a:ext cx="2133600" cy="1984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Gokulbhajan.com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05800" y="4781550"/>
            <a:ext cx="838200" cy="361950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652C9B0A-57C1-4E33-AD42-578D44B71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66E9F-D0F1-4524-95AA-9699B8E6A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F6A54-585D-43A1-B9A5-3A97436CF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277F4-65DF-4040-9A8B-154397FF4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194D3-BD2F-4751-A9F3-C538E5542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3FF9E-46D5-4EA2-88E6-8607BEFBB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4903788"/>
            <a:ext cx="2133600" cy="182562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4C1DAD73-50E2-4D94-AED2-26E0CBD49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5110F-FC45-4755-8D50-5B25B5D2E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5923-BFB5-4A55-9761-0F776D6190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227A48F-FA1F-4B2A-BBA1-A02E1FF00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8227" r:id="rId1"/>
    <p:sldLayoutId id="2147498228" r:id="rId2"/>
    <p:sldLayoutId id="2147498229" r:id="rId3"/>
    <p:sldLayoutId id="2147498230" r:id="rId4"/>
    <p:sldLayoutId id="2147498231" r:id="rId5"/>
    <p:sldLayoutId id="2147498232" r:id="rId6"/>
    <p:sldLayoutId id="2147498237" r:id="rId7"/>
    <p:sldLayoutId id="2147498233" r:id="rId8"/>
    <p:sldLayoutId id="2147498234" r:id="rId9"/>
    <p:sldLayoutId id="2147498235" r:id="rId10"/>
    <p:sldLayoutId id="2147498236" r:id="rId11"/>
    <p:sldLayoutId id="2147498238" r:id="rId12"/>
    <p:sldLayoutId id="2147498239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Bhajan\Sounds\Canyon%20Trilogy\16%20-%20Into%20the%20Maze%20(World)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Bhajan\Sounds\Canyon%20Trilogy\03%20-%20Ancestral%20Home%20(World).mp3" TargetMode="Externa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Bhajan\Sounds\Canyon%20Trilogy\16%20-%20Into%20the%20Maze%20(World).mp3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GokulBhajan\Clips%20-%20Videos\Miracles%20Of%20Nature.wmv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63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Bhajan\SlokaAudio\SB-17-Na%20Paramesthyam%20Na%20Mahendra%20Dhisnyam.mp3" TargetMode="Externa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2" Type="http://schemas.openxmlformats.org/officeDocument/2006/relationships/audio" Target="file:///C:\GokulBhajan\BaseTracks\E-57-Giridhara%20Balam%20Gopalam%20-%20Base.mp3" TargetMode="External"/><Relationship Id="rId1" Type="http://schemas.openxmlformats.org/officeDocument/2006/relationships/audio" Target="file:///C:\GokulBhajan\BhajanTracks\E-57-Giridhara%20Balam%20Gopalam.mp3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jpeg"/><Relationship Id="rId7" Type="http://schemas.microsoft.com/office/2007/relationships/media" Target="file://localhost/GokulBhajan/BaseTracks/D-57-Radhika%20Krishna%20Radhika%20-%20Base.mp3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\\localhost\GokulBhajan\BaseTracks\D-57-Radhika%20Krishna%20Radhika%20-%20Base.mp3" TargetMode="External"/><Relationship Id="rId10" Type="http://schemas.openxmlformats.org/officeDocument/2006/relationships/image" Target="../media/image97.jpeg"/><Relationship Id="rId4" Type="http://schemas.openxmlformats.org/officeDocument/2006/relationships/image" Target="../media/image94.jpeg"/><Relationship Id="rId9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GokulBhajan\Sounds\Canyon%20Trilogy\03%20-%20Ancestral%20Home%20(World).mp3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4" cstate="print"/>
          <a:srcRect l="3355" r="1135"/>
          <a:stretch>
            <a:fillRect/>
          </a:stretch>
        </p:blipFill>
        <p:spPr bwMode="auto">
          <a:xfrm>
            <a:off x="2362200" y="0"/>
            <a:ext cx="6781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>
          <a:xfrm>
            <a:off x="2362200" y="3120391"/>
            <a:ext cx="5029200" cy="102870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>
              <a:defRPr/>
            </a:pP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Krsna</a:t>
            </a: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 Rama Hare Rama </a:t>
            </a:r>
          </a:p>
          <a:p>
            <a:pPr algn="ctr">
              <a:defRPr/>
            </a:pPr>
            <a:r>
              <a:rPr lang="en-US" sz="1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Rama Rama Hare </a:t>
            </a:r>
            <a:r>
              <a:rPr lang="en-US" sz="18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Hare</a:t>
            </a:r>
            <a:endParaRPr lang="en-US" sz="1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4163483"/>
            <a:ext cx="6781800" cy="971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>
              <a:defRPr/>
            </a:pP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Gokul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Bhajan</a:t>
            </a: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&amp; Vedic Studies</a:t>
            </a:r>
          </a:p>
          <a:p>
            <a:pPr algn="ctr">
              <a:defRPr/>
            </a:pPr>
            <a:r>
              <a:rPr lang="en-U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North Carolina, USA</a:t>
            </a:r>
          </a:p>
        </p:txBody>
      </p:sp>
      <p:sp>
        <p:nvSpPr>
          <p:cNvPr id="5126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3BC3DA-253B-42FB-83A2-D20C47835C50}" type="slidenum">
              <a:rPr lang="en-US" smtClean="0">
                <a:ea typeface="MS PGothic" pitchFamily="34" charset="-128"/>
              </a:rPr>
              <a:pPr/>
              <a:t>1</a:t>
            </a:fld>
            <a:endParaRPr lang="en-US" smtClean="0">
              <a:ea typeface="MS PGothic" pitchFamily="34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62200" y="2366010"/>
            <a:ext cx="5410200" cy="75438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31" tIns="45715" rIns="91431" bIns="45715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Krsna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Caitanya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Prabhu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Nityananda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Advaita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Gadadara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Srivasadi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Gaura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Bhakta</a:t>
            </a: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Vrinda</a:t>
            </a:r>
            <a:endParaRPr lang="en-US" sz="1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8" name="Picture 3"/>
          <p:cNvPicPr>
            <a:picLocks noChangeAspect="1" noChangeArrowheads="1"/>
          </p:cNvPicPr>
          <p:nvPr/>
        </p:nvPicPr>
        <p:blipFill>
          <a:blip r:embed="rId5" cstate="print"/>
          <a:srcRect t="10001" b="9048"/>
          <a:stretch>
            <a:fillRect/>
          </a:stretch>
        </p:blipFill>
        <p:spPr bwMode="auto">
          <a:xfrm>
            <a:off x="0" y="1581150"/>
            <a:ext cx="2362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762" y="3136601"/>
            <a:ext cx="2362200" cy="200054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C000"/>
                </a:solidFill>
              </a:rPr>
              <a:t>NC-15-P16</a:t>
            </a:r>
            <a:endParaRPr lang="en-US" sz="3600" dirty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0300</a:t>
            </a:r>
          </a:p>
          <a:p>
            <a:pPr algn="ctr">
              <a:defRPr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FFC000"/>
                </a:solidFill>
              </a:rPr>
              <a:t>Apr 25, 2014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9506" name="AutoShape 2" descr="data:image/jpeg;base64,/9j/4AAQSkZJRgABAQAAAQABAAD/2wCEAAkGBxQSEhQUEhQUFBUXFRQUFRQQFBUPFBUVFBUWFhQUFBQYHygiGBolHRQVJTEhJSkrLi4vGB81ODMsNygtLisBCgoKDg0OGxAQGywkICQsLCwsLCwsLC8sLCwsLCwsLCwsLCwsLCwsLC8sLCwsLCwsLCwsLCwsLCwsLCwsLCwsLP/AABEIAQkAvgMBIgACEQEDEQH/xAAbAAACAwEBAQAAAAAAAAAAAAACAwEEBQAGB//EAFIQAAIBAgQEAgUFCgoHCAMAAAECEQADBBIhMQUTQVEiYSMycYGRBhRCUqEVM1NicpOxs9HTQ2NzgpKissHS8AdUdLTCw+EkNGWDlNTj8RZEZP/EABgBAQEBAQEAAAAAAAAAAAAAAAIBAwAE/8QAJxEAAgICAgIBAwUBAAAAAAAAAAECESExAxJBUfATIjIEYXGx0SP/2gAMAwEAAhEDEQA/AMlhS2FNNLavOesWRTsLw67dk27bPEA5RME7T8DSjXpfkhxV7C3QjKMzITmgSFDbH31ny8n049hxjbpGHieD37aF3tOqiJYjQTtJ86pRXsPlD8p3v2b1lrWRZQrclYfI6jwgHTvrv08vIijxz7xsTi08kqKalAtNQU2VDbdWLdJQVYVdYid9vIgfpMDuQaDE5xjVscgpy0oGN9P8gD7WX4ingUGaxnHVo40t6aRtGpLBe2rbT74HvFKVgwBGxGYezX9h+BrkiPkjdWJekvT3G/lE+8SP7/gaS1NA7KWmV3pbU1qWaSAwK61aLMFUSSYA0Gp8zXGncPPpbeseNNd/pCkBl0fJ3EROQe5l/bQDgl/8E32fpmvS4e4BaEXAGAbwZwpMs0bnyPwqcPi3mSCR/KWyDIgD1vf76865p+iziotq9Hk8TgXtRzFyzIGqmYidie4qvc2re+Um0/x5HxtEx/VrAubV6OOXaNsMo06JalFfb1prUBFJoDinkAbj3aezce+gAiJ19tMIoCKlHdEQI7dv0Af3E++pSNJE/wCRP9/xqIqQKLQlxr4wgP7v79ftHwpyjX/Pc/8ASlKKcgqUOMEnY+1pqN+h7HoadbQQQBvl90Wzb084JM96TbFWbdCxy4YTdyVjrfrT+MD7gzNHslh/RFFZtZQvdRAOxOgGsewfDSKFKaDRbY4/puJaX9gG34SDEkqZjTwspGnbwgeygNoRHTaDPq+Lwz7HcTvDe+nTS2NcmzpfpuJ7iKde4mZnpuZmR1ksZ/Gb3VyKe5qvcNNZDHihD8VQD0k1vnhWHuqPmuMtXbpAPzd4tXSSJyLrq/lWA+mh0OxB0jyp9Wgdk9AGuR4II3BBHu1rjQmqRmzhvlG6gzZstqYibcCScsnNO9MufKRjtYsgdmm52novb9FYSmio/Sj6A8u2XcdxBr2UMqKAxb0ciTGVdD2E/GqlzauU1FytEklSOCJoYo64rVORcTgV9rDYgW25S6ljpI+soOpA7jSssivcf6NeNsLr4O+xe3dUm1zDmhgPHa1+iV1A/FPesy58m2TiK4UTHMVlPezOfN7lDD2g1WvQVLLTMyz8n8QyowtN42C2wRDXCdZVTrlAEljoO9aY+QeO/BD85b/bXcc4hiOJcRIwr3BbtHlWuUxQFVYG7dZhHhJHshV616/5d/J3GYm8tzD4w4a0trKyi/dsAsGYlyE02IEntV6JhfJJUeDb5PXxfGHyhrxElEdXyju5Bhff3HcVqH5D40CeUD5LcSf015/AI9q+q2sS7TftB7lq5ci96RZltC4MnU716z/SZisTbx1s4fE3bMYZDlRjkJ5t2S1sypOg3HQUFGNWzTvO0keev4V7TZLiMjDcMMp/+vOn4LDtcYJbUszbKNzpJ+wGvUX8X8+4Vz7wUYiwxVmUQCysobToGVlMdyO1ZfB8ScJh8TjQoZkTlWFbZr1yI9w8Mx0LUHD7qNY8v2N+SrxDAPh35dwANAbQyIbbX4/ClWlLEBQSSYAUSSewAr1vywRcRh7GMtjQqobuEuarPmrafzjVL5E4vDBryXbi2rrrltszBDlYENy2OmaY89BRfH9/US5/+fYr2/kvimXMLY9mdc3sidD5GsFzFbV//R7irOb5riGKuIcW3NlrigzqNvt6nvWE9kpKMCCvhIbQgjcGulCi8fK5XlAO1ThLHNuKmdLeafHdbIggE+Jum1LZoI9o/TV7j+CsrbxgyfesYtpdSYQrcJXXf1Rv2qxiScqwde+RaHX53gQd5GIgz32rTxfyVe5bW8+KweYkpcu870dxh6r5ojmETmHUrO5NY/FeHcJwLcm9bvYvEAKbgssbdu2WUMBmBHQgx4jqNpq1xbBWfuNYFpLqWmxhdUxAAcArc6jRlkGG0kRW9I8nZ2cfkp//AG4H/wBR/wBKK18jGYMVxeCYKCzFb2bKo3ZoGg86w+E8GwKWbuJxnMKW3S2tqzGe5ccFgPgD1Gx10ptj5QcOt28Rbw2BxFtsRYuYcs90OMrg7gsevauSRzlLQPF+HfN2VebZuyuacO/MUaxBPQ1Smm8IwVsWcUcutvDi4pkiG5ttZ89GNWuP2ES+VQZV5dhoEnV7KOx18yaNeRJ+CkDUXDpXCoeuKOooqQKPLUKhLOyFblsxctsLiHsymRPlptX0f5VcesnArjLRVcRescqzLAXFF5lF0AdSkN7CD3rxHzAfh8MPI3lB94qqvAbYbPz8NO339dBJMD3k/GmnQJRTZRtYaAiiQAV29or6V8vvkS3EMRbuo9oKtoWyLjMJIdm2AP1q8S3DFIj5xhvz61n/AP4pZmefhh7L61E62WStpo27/Bhg8Th7b3bLNzbLMttici8xdXLAATXt/lh8mWxV1cRbu2lVbQQ8wlQArM2bOJEeL7K+c4bgNtFKi9hoO/p1oE+S1nbn4fLM5RfGX4bVLWVRadppmpicZNsYLDNzVa9zb923OW4/hCWrU7qCqkt1IEaVs8c46mFWzhLNjD43lqXul2DhLxJGkAjN4m8wCKxrfDEC5Rew4HleWjwvC7dsQt7Dj/zVodmvBr9OL2z1HyO+Ua4vmYO/h7eGBQm2lowjqZ5gGghhObTzPSszBfI6zi3vWnv2n5cr6Mh2JI8JI6AHffUEedZeL4VbuCGvYf284TVW58nbMALesLl2K3gpHsIru112R30+t9Xs2uD4K5wa61y9ey2MjD5utzmm830OTanQz9LTTesO/jnvu964ArXGL5RqFB2WesAAT1qbHAraGefYY93vhj8TVg4Mfh8N+eWpJtqkWEVF29mbd/vH6RWx8oBK8QH/AIjb/sXqp3sApBHPw2v8ctVm4WJk4nDknUziAZI2J71Y2kGdN3YOA47yDmfB2sVcAVVu3HZGhAFTmCCtwgAAEiYAE6Vu8a4zexfC7d2/kD/PSuW0Mqqqo+VQCSdu561ifc8f6xhfz60n7mxIGKw4UkMU+cLlLKCAxHcBjr5002ZyjG7RUs31QsLis9p8pdUIDhknJctk6ZhmYQdCGI0mR7rgnHsC2CvYTCBsReFq7cFq9a5L3CTrDRDMoIMKSYXSvINw4f6xhfz60A4XlZXTE4ZHUyrpiFVlPcEbVY4DNJh8M+8Y7/ZP+fZp/wApv+8n+Rwv+7W6qvwydTisNJBDH5wPFJk5u8moHDQik8/DtA2W+HYhRoqjr5Cr4J5sQK59q4VLDSoMuqtGEo0SmhKIkVVwIY7dCSSTAAEkn3Ci+5MxkXOD1TMYMxBkb/tFWkkajzGuoIIgg+RBNEt91jKFETGk6HcSTMGK4tFH7jt+DbeNm8v2j40z7imCTbYQJghpImCR7OtXbuMc5SQA0NJy6FSQIGu3h+yoW9dWG0k7MRqSBqfbqPKo6OVlT7jkb22HtDDeP2j405eDmQMjHbYN1ExT7F+6PUy6ZjoNh4SxBn8QU5bt0gkmQTJ00JyhTt5ZfsoujRJ+itb4YNRkMjQjXQ9jVpeC6DwyZAyjNm1zax/N+0U2xn6AEyTtMToYHY6CKcDcjLAghdI6bqBr50LRsovwimOECJykCY1ncz091JucLgTkIGmpBjXbWtIu+/hnQ7dQIB9sUq49wq22U+tAjVtZ98fZRtDcZLwZx4YMpYrCgTJnXYAD4il3OEGBCEyYhZJByqwn2hx9tXMQ7wQQIMA6QTlAg+2I+PnSTirkEALEGdOkIpnXsi0lRlJMzzw0kkBGkGCIMgkwAR3mhPCCfoHrOj6ACZOnY1fweIuqSyglAVa4FWRCydekQDvVS3iLrAIoBiSFA2EEGNdt6aMnZUfhTAkctiQSDAJEgkb+1T8KF+F6kBc0FFOWTq4JWBv0NW/uheAkBYzgkwR4/E3Q92Y+/tpVYY1wSRllonTTRSumv1WYe+kDIpuEtrNthAY+IFfVBLb+QNBZ4WzCVtuw11UMRpvt7DVxb10wgtg6ZgApJi4Mk6GfEGQecJ2pHzi4sJpoAII19ZmU+3xt8etIAA4S2XNkMbxDAxKrp31YDvRjhTDMShXIAxzBhuVAH9YU18ZdRiCqqZJIK/SJViYnuoPb3UHztiCpCxBXYyASGIBnuoOs1SC1FGw0rlFGw0qFNK2KaBXW1pypUEkLK1BFPy1Bt1DRIH534MmXpGaRvnLAxHnG9NXiRAjlyIyjUaA7geHYk9Z2HnK+XUi3UbOULLK8W1PohrJ9aDJUqNh0FcMaWGUqYiBqOgtxOmuqE/zqWlqn27NByNY8Y61j3GUZfV6zBMEZemkAEe+mJij4YU+HuZJEARMabH41CWacLdZuZvHjFfdBgIySIhdRp4Qs+rvoT76W/FT+CgAzAbpJMHTzqw1uq92zXd2c+JFN+ImPUM6Gcw1hVXKfD6py6jzqu/EvHnyfzZH18w1y9tNqdetVSupSUjKXHQC8RykkoSCbZIDASbf1tNQTqaMcWVVByydCRm8TMFyEN4YiPFPcxr0q3Eqs6VopGMoD8RxbMhTl5RlVRDTGTYkRqdTr51w4yIANqdFBlhrlzR9Hu32CqZWlstJMzcS0nFStzmBWnJbT1wGORkMkheoSNutE3FwQByyICAEMsgrmlh4NzIB8h8KBWopJhcSxjsVzXL5csxpM++QBSlqAKNRVIMSmsNKC2KcRpUONa0tWUSkWqsqaLNok5KjJRzUZqDGgeXRrbqAadYXMYB+xiTPYKCaLNVS2TbtU9AAVnYmiTDn/ACl3/BR3MO2hG4MwUux9i0ersfeNYG2wDss9N0XUb6NdB+yjFv8AF/rWv31Z3za4eg/o4g/8Nd82YesNIaYW5Ecu5vnEetkiOtadYnlfJyey019BoY009a1uN/4altft/i/07X76puYRSWJH037fWNJbAr0HwE1k5R9HpjGbV2BcuW/xf6dn9/VdbSOYUBjEwHskwOv3+uxGDUdKqYWwou6gRCTMRHPtTPlSg4t1QeWMoq7LT8N/i/69n/3FVb+BUSGWDlLASp0g6gpdeNY0I1pQsXoXw/RWc6YnNmyjNOVY9adqgWr+0LGv0MX1BExlg7netqR5HKXlmQ1KYVpnhNyP/jv/ALugPCLn+beI/d0UmJyRmkUEU6/bysVkGDEiYPmJik0iMkUxRSxTEqgH2xTiulKt087VTi8lymrerM5tdz6LGmavPqOdWZz67n0WhpmoL1HauSX/ACD/AGWqjZRyAQrEHYhSQYMGD7QafZUqXDAj0ZPiBEjKwnX2H4VyWTpS+0u3g/MuQwADsAAF0AOg2piW7n1/sX9lLuN6S5/KP/aNWLBnyA3Pb/rofgTsCaEm7N4KPW2cti4fpfYunmT0FGVyas8wewUA9tpPs0Pka65f6LoAdSZgHz6s/lv3gSKXbMeJRJHhUuAzFukDZQN4HWBsaqxsEkpaRYGMaJVSJ1zEi0DPVXaCfhSzinb6Sab5mkAeb5YHxoX8Ot0KD1Oof4CYPtAoMSts6Ozog9VSoDflFM0ye5HsqWXqgLuPuLpKyN1z8kj25lH6aqX8Z9JlyT4c+UZTPQXFJDbfSaNKZcFsLDM7IPVZVDBT0XMCSoPYjSZjvTzOhz2VtkD1sksSvUOG8QHcwKSZnNegb9m4dbdyesME27hogjz0E6Ak1mXb14EgvBGhBVQQR0IirTXAhBByhvErAQhmR6S2vqsIILJGx0INPcC6MrDKwAgiG0OiwV0dDsI9gAMKz/gzwtoyGxN36/8AVT9lWeE3nZ2DkMALZHhUQefZEggdifjVe9aKkg7j37iQQeoIIIPWafwcekb8m3/vFmui8hmlRVxjeNvaP7IpM1bvYV2dyqMwmJVSROVTEjrqPjSL2HdIzKyzMZgVmImJ9o+NUl4BBo0pYo1qnFm3TydKrW6cTpXHFVrlAbtLY0BNQ5DxdoubVaa6aLGj0fBmm2J+puInR8VGvtg+6juXPSP/ACVzbQffL/Sq/AT6Mfkf8eKoLuJTM78y3BS4PvtkiDzXDDxzrnUREzWngxvLNC5cm9cA35tzfb1jJPkBVi9iIEAkBRJbqBMTH1yRAHcdkBrONzLcxDkwObdAPYKSzkefbuFcUGJOXw3JU6E211dnIACwfVVRCgnzIBk1nVZN1O6RrreMhVVFCqu4zBZALTmnWTEgST7qecXJKIScpaWVUszsCS42XQaQPaayxi89xwnhyKHYlsw5gyo1wkASqZmI03HnSjiZGVPCo1A2JI+k3n+j9IeDaOTVGLUeqkt0YF1A8xJknz8NJa/kEm3bJOykTpOrEsSe4HvPTWBj3I5nMYJ9IB2HpPwa9p38hPagt4u4xLPeZR1OZsoJ0VQJ2/QAT0oj+bF37xQhlVSDqrAFDHUHIQJGxER7QartirbHwoLbbwXZdfxLgOVfIFQB3pwxd1SVe44BME52JRh9Ia7dx1HmBS7926oYO7EsCoBdmGU6M+8EHYH2noKSZnIH5znDWz6O4gLelt2mmSMwdonrM5R1JneqfOIVluKqlHXxKigoHDKxyroyk5Ay9Qe8USXNVDRK6W2bYdOW/e2ZjyntNE5Uc226vIVSuoDi14bmRgRqyiO2gYdBTTMZKsBXk5q7eNZjXNOxKz9IHMCD1zKdS5irwc+kb8m3/vFmn4IaSrZwuUSDlYKxhAy7qQ7ZQ2oi6YPhETaAS87EgKyW3kwiicTZBOuiiRI8mWmt2Zt4obwpQXYH8Iw6TEYWQD0mqfGfoe09AJ9Dh9THWrnCnUOPGksxIAuWmMkWfCAjkmBaYzVTjO6e1v1OHpPQF+RnUYqKKKBoMQ00tpSVoidKpxVagNGwoDUOBqag1FRiRsYIkYZipKkW5BUlSDzMVBBGxrPGMv8A+sX/AM9c/bV/BH/srfyf/MxVZVw+E1ZPQYpNs2oyqgaSQA7yZLABrzhidSRcRx7LlDhEZit0atyxqfwwi2Cx6EAi57BTsZazNcAMBRe8R2VC+GZ2PudvjSMPiS1q+glUJXlr2FtLrsTG7MoIJ65u2lczo+yyqE2YQqLbPl8TKmYW9QzAnXMwY67csAbGrGFF0rkS6qlZYRfRRk3csA30dWntm7AVn5srKCCU5VtWUdQyh5H4wLEjz8iafiLRtHKh8UhmcbEAyqjyBGo+sIPq1mzZJ6LaX7pfLzfRnwD06Fs06XCA+rT0+r4RTXW7ORr2VU++OLqt6Q9IzajoPIMetVbdlAQwkcwMtkLEi5swk7QSFU92U9DVnl21tqYzZZWGuWRnEhHbX6gi0D+MCO9VKyNpEhbzCGuQU++EXUJNvow132UTvmTzpK3L9yQWAb+DAuJqvS1vqex3Oo6in3cKqFVlvBLM2a2wuWlEMGA1IRXIjrmYD1azrlhVHMSYP3mYJnu3mn6cvSueDk7Dx1i4yi20MR4mJdPWP0N+g38yewoLrv6JrmrHwozEMOZagZC0+oysgIJ3JOkmVDDC4CxOUrreMdPwgHUk6EfWIPXRXL5qlPVXm2VRRrlVs6keZ8QJPUyaqCzrljlNlMqty6E10PKyMuY+68p9q9xRYxnyB1ZrbggMUYoZuKDcEjdQRaUfk0OPxPOK548aejY/wZV3RFn6kIBGwme82cchC31O6lzHYti3zf2KaM3tWZaYq/mSb94guoIN24QQSJBE6irvG90/Kb9Th6oIPEn5afpFX+ODVfym/U4euWjmqkZ4ohQipFQoYqHNSKG5VICwpZFOalNUKLNC1GaBq4qNbBH/ALK38l/zMVWRdbwmtvhNrPh2WQs2mMtMAK2LYkwCdgaU/AmgguojeVuyI3kZZEVWgxklY/H3GDOyaE85l6+o9iQR2K2n0660gMFtG6kRzrZCNMiFuBx+MksozDuJg0wkBVLH1YS4R9VM9h/aTN957KJpF6wUuCy4yzZW0Z0GdjzAZ7cyJPaajLH0al3DFcrW/ESiKklQUKDIxbX1gVgeYJ6CYwGDY+jaANSrllhOrTr6pj4x5zRvJmLg6MsXQDvluorXF9qmDHm56VK4cG3AdJfV8zKpCqfCkHzGY/ze1B1ZrFujRtK/My5BB8FpWuKptuAVQyDo0kye5zbgVYZgWGyZCy5zdQZH1zsR/GDMe+ZelVEwuZC2dOYFZAc6+IZRnf8AKVDB/KB6E1NuxpnDWmIAW4GcFTEZHI9oHvXWcxFddEast2hoqKiIyQTmv2/DZBJKPrrE52HUue1It2y7FBywpnkrzrRyETA9bXN1PeDsKA2OX9NC5Oa5mcaqdeW3cGZbvI7V2NwCoCgdZYbswBFs7J7THi9kd655KlQrEIVYBGtwpMzct+NoIbMJ9WCRB6E9SaghVS6yEE+FkAYPlIDC4CRuVzqR/NJ7UvEopCnMGc6MFOYkiIf2nr5ietRbsAs9sGAlps7DWC1y3zm/mrp55POuRJaFYteWlsjV+SnKA1guS5cnoRnIA3mD0Euxh8F0/WLgfzcUx+0OKXhiX5lzKYS6LwHQCCBbB7lhZWP2Ux8PmC2wwnQkkFp5aqgIygk5w9ogDqDTRlLZmL6yflr+kVf43uv5TfqcPTbfBSXT0ieug9W5uWAE+HTUge+k8bOqe1v1OHq1g5u5FAUQpYo6hQhUXNqkGoubVSEGltTGoGqHCzQNTCKBq4ptcH+8P/s979GNo3++OOga+R7WbiQJ9+VfgKVwtiLBAElrTqAWVPXOLSZYgEAssxrrTm1uMehNwjpILcSIPsINMz8spYVxzb9ttjcusAdAZYi4p9oVZPRVeN6jFFlQggXAsKy3A3aLd0QQVLAANB9ZTO4qviwRddlMMLrkHzDmtJHFxQ6ASAVKsdNdWtMfqmJB6QG3zlRdmlUMxWIV3LRke2EDOokiFUC4y/TQ7HqJ1zAgUNzBAqbiZSB6yowfId9t8hgxIkRB7mLiJK3EdkICoeYh8LKuQo+WTMDqoBE+YDLSIIe26+IkMilrYzJBDWrjAZW8egPciSDFB5NI4IZElSl1RkAy6XJndiRl6kn3QKsC0gIuW3twfCystxlBiShGXVeont5VzWDMNaZp2a2ptse+e3BEiRoI9pBmjt4VUJLZlQiH5yG0CN9CCxzDpAJ8jsTk0xQC2kUZzcUs0lZFwy063G8OsGY7n2EUkW0yZS4Zg0rAeSG9YElR1g+896tthgxzHM/blKpSBoFVs2gjyNQthgCVQ21G7z4zP0Rcbwp11AEDedAeyc2tldrK2QGZgrkEqB43QSQWyj6cggAkREnWKU90LbuJlIICEoGgBcwGW6QJdySCYiIgRqAx8i5WFy2HK+HS5ltqrMoFvwmTKnxH26k5qC3bVVIBLu7IwDLC5VzeN9SSkspAIBYgCDOrRnLOWDaRmgHT1WyroEnW0ijo2uczueXJk0PD7mbFSIyhUVY2gX0JI8ixYjsCB0rsZeyLlBJZpJJMmG9Z2P1m/wAyAjFfBRF4exP11uknmjJrDZa4T69nyNkDyE8NMfEk+81U4z9D2t+pw9WuHtlZGiY5Z3CzlXhzkAsQJyo0SRtVbi/0Pa22okWcPIBGhg6aUnoC2UBRUIoqJoStRc2olqLm1UgLUs0bGlmoUgmoriaiajEiAGGzMB2DED4Vo8HnxySTI1Jk/wDd8V3qgDWhwj6ft6a//r4rpXJ5JJKheIHpLn8pc/tGosubbZl969GG8H+49Ku3eGXC7kZILuR6W1sWJH0qJeF3PxPztr/FRadmicWhthlueNDDRlMgHT6txdmXbX2RrCLy2kBKP6IN9aXthxsyOJI3gqZ0JkzEK+5NwEMpVWGxF22D/aq7YS7otxEMkLK3LOsmFBQuAewEga7GrVkuvIoZrS6F7ib5CoawT3zSwI9gB8xXEK0stq2RuQA6snkQrCR+MB2mDpXYe5ZOttwhP1X5H9Jmj4Kpiraq8hlvOD0Ittd94eBNGhKSKrOtuc1q3mOgQAll/GYuWAbspB31HeWwweDcuOi/xyi2oHXIATJidAuvlVkqVGt5h7Zwv2kQarKbReBDOQxliGICqWJZmblwApMhga6jnJABQxzKo2GVnHgVRoBbRvXj6zQJ3AOtLxF9bcgeJzqc3iMn6VwnWdfV36QBOezes329UKg7862z/wBKdPaNfM1WXhLjYJ+dt/4qWtAw9soGdSTJOpJ3Jqzwb78PYn663Tjwu5+J+dtf4qZw/AOl0M2WDkUZXRzJu2zspJ6GuinZ02qMnFKcwhiPR2PVJH8CnalhT1JP5RJ/TVvEDUfydn9SlKy1zZyjgUBU0UVBq2Ro4UNzapqLlIItqA0xqWRXHIE1FTUVBImjtXnScsakHUA6qGAInYwzfGgFGKJassLxC99YfAU/D426zQXgZXYkKGMIjOYEiT4e9VVFMtsAZMxluKcoDEZ7bJMEiYzd67sy9FRscm7qObsSDph9CDBH37uKtYAOHUMxaXtje2J9NaIGVLjT6pM9IrPXjh6G4ASxgLcABYljA5+mpNGOOt9a5/Rufv6doyqXooWLalRTBhFq8vGvJvzbfvqYvGfJvzbfvqx6/uehTfooDCqKOzbAfQfwd/bU/eLnSr33Z8m/Nt++oH4x2zA9wjA/rqqSvZ0pNqqG4pbjOxW5AzMd7LzLMQZa6DsRpGlJFq7IHN3Kj1bLRmZUmBeJiXXYdaA8bb61z+jc/f0H3YllLG4YKnVGOgdHIGa8QCeWomK1tHnqXopLjrx+kPgKn55e+sPgKBF0FFWfZm3REMxOpiYA0AAhQFAAHkBQ1JoSahSDQGpJoTSCzqG4NKKouUkZsFhS2prUtqpwuoojQmoVEg0QNLBogaI0WENNWqymnI1FjTLKgUxQO1JRqchoGiHKo7Cmqo7UpKctFjQWUdqBwO1GTS2qIrFOB2pLCmuaS9NGUgSaEtUMaPC4ZrpIQBiFZyMyr4VEsRJEwAdBTRm2ATQE0OeoLVaI2STUUIapmkBsIVD7VIqLm1UJBqxwq5bW6puo7oA8i2nOYeBofl/SCmGI7A1XaoW66mbbvbYbPac22HsZdapHo2OW04e/auDFWgrXPDhOXdNu3dyul60w8RY+BT+yabxLhYtNjWtDVBZu2JUNls33DG4EOhyghZO2prz/ADbmZnF68HYQ9xbrq7L9VmB1Xy2oFu3Fy5b15cgKpluMpRDvbUg6Ifq7VbQVFnqLzLzWDraFpuHrfvRbRfTNYDi6rASjcwoABA8W2tVLmAY4Nw9tlu2Gt3czWhbmxfAXl5oBuFSEYk7C6B3rz7szaO9xxK6O7MPAIQQeijYdOlM592QeffJCm2CbrtFs72hJ+96Dw7aDtUbQlFkgaDvLf8MV6TH3Ry1vIqFsVZWxywi6X0cLfdFAlfCgiOt5a80oq0192VLZy5LfMyQCGm6VLlmnX1FiANqFmnWz0tzCsEw7MrLds3xYul0ClwzZ7bxHiUekt5j62Sp4la9HiCkaY64rgIpKW/HywDEqC39gCvO4S5cR+Yty4zyCTdu3bgfLqguy3pFU6gNpTkzzm5txXM53tu1ovmMsHykZgSSY2qOSFGEj1eK8HzgOVtxYwQLPbDC2ztYV7pUdRnY9tNazeLK/PuC4gQhgsLGoAAD6ACWAzaD6VZdu0YjPcIkSGuOwYD1VaT4lWBCnQQI2pyoQIzu2kLzHa5lHRVzHRR0GwoTkmjSHE07+eDW4W8WcRLi2MtkZ2XmC3mvIpuR3AJ18vKm49rmXH8xQrA2RlEMNLiqHmBqygEkR61YzpMeJgOqhiFaNs6jRgPOl5GEAXb2mn364fD0tmTqg6KdBpXKaqvnk6XG+1/PH+GzxjCXUe/y7gWyLYKo6M1prJCBWRsuXmEsIMzJPavO8uSANSTAA6kmAKYM6qUFy5y2yzbZmuIApzBbasSLYzAHwxMCkOszOx0/bSck9AUWtm3xexdSwj+O3fwztZe44UuVeWtXQCPUDcxFYgzlBp166/wA/vSxYLhXKq+qAnAKzHL5sWJ7ya8sLUEkM8n1jnYlvJyT4h5GgYGILOegl2MD6o10Xy2p9kZODPQIb123hMpe5fRcRdZrag3jYt3F5fhA8XiF1VEaxFXrihL2KuAZLd3BPfC5ReFssyBxkGjNbfOIHaOteOugsSzMxYx4lJQgAZQq5YyqBpA0ihVIEBnC/UDsE7nwzEE6nvStBcWevZbjYm5h7kOL2GCWbgg8827YuYfEFoEs+RgY+tGsTVfhN1zeN4q9zD2uXhruQDK1vIbbvcO2QRcfMeyidRXmQukZnjp428P5Gvg90VzWQRGsaCASFIGwZRowHnVsPVl7iGDNm7ctNujFZ7geq3vEH31VubVKT1LHoMzFyB0AJ2HlXXNqgjmoDTWoa46xJoSKcaE1CpiqkUdSKjQkyFpqUK01KNDTG26sW6SlOSg0aJj0NNBpC0YotGqkNNLY1NKeuSOcgXNIc0xqU1JIychTmlE016WaaRk2LJoaYailQWwFNFXLRVQWcpqLm1EK56p1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9507" name="Picture 3" descr="C:\Users\gbvs\Desktop\vedas-dv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3683309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86200" y="438150"/>
            <a:ext cx="47420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What are Vedas?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What do they teach?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90% Material Knowledge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10% Spiritual Knowledge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48615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Real Spiritual knowledge is beyond it.. VEDANTA..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32098" name="Picture 2" descr="http://3.bp.blogspot.com/-aJ_M5wXnSJQ/TldqkGk3-aI/AAAAAAAABss/LeiKbuhj0tk/s1600/creation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079"/>
            <a:ext cx="9144000" cy="511942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620280"/>
            <a:ext cx="9107237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Material creation is temporary. It is also per Brahma’s power..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images4.fanpop.com/image/photos/24200000/meditation-micketo-24224151-2099-1312.jpg"/>
          <p:cNvPicPr>
            <a:picLocks noChangeAspect="1" noChangeArrowheads="1"/>
          </p:cNvPicPr>
          <p:nvPr/>
        </p:nvPicPr>
        <p:blipFill>
          <a:blip r:embed="rId3" cstate="print"/>
          <a:srcRect r="48333"/>
          <a:stretch>
            <a:fillRect/>
          </a:stretch>
        </p:blipFill>
        <p:spPr bwMode="auto">
          <a:xfrm>
            <a:off x="0" y="0"/>
            <a:ext cx="4724400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45410" name="Picture 2" descr="http://1.bp.blogspot.com/-1Hqk1E6ge1E/TlKXE7lh7uI/AAAAAAAAAwI/GCngFGKW5Ac/s1600/guruku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1" y="0"/>
            <a:ext cx="4495800" cy="5156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4220170"/>
            <a:ext cx="5715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FF00"/>
                </a:solidFill>
              </a:rPr>
              <a:t>Ajnana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vs</a:t>
            </a:r>
            <a:r>
              <a:rPr lang="en-US" sz="5400" dirty="0" smtClean="0">
                <a:solidFill>
                  <a:srgbClr val="FFFF00"/>
                </a:solidFill>
              </a:rPr>
              <a:t> </a:t>
            </a:r>
            <a:r>
              <a:rPr lang="en-US" sz="5400" dirty="0" err="1" smtClean="0">
                <a:solidFill>
                  <a:srgbClr val="FFFF00"/>
                </a:solidFill>
              </a:rPr>
              <a:t>Jnana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57150"/>
            <a:ext cx="4572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FF00"/>
                </a:solidFill>
              </a:rPr>
              <a:t>Om </a:t>
            </a:r>
            <a:r>
              <a:rPr lang="en-US" sz="2800" dirty="0" err="1" smtClean="0">
                <a:solidFill>
                  <a:srgbClr val="FFFF00"/>
                </a:solidFill>
              </a:rPr>
              <a:t>Ajnana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timirandhasya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jnananjana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salakaya</a:t>
            </a:r>
            <a:endParaRPr lang="en-US" sz="2800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Caksur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unmimiltam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yena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US" sz="2800" dirty="0" err="1" smtClean="0">
                <a:solidFill>
                  <a:srgbClr val="FFFF00"/>
                </a:solidFill>
              </a:rPr>
              <a:t>tasmai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sri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gurave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namah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46438" name="Picture 6" descr="http://f0.pepst.com/c/F7D5D0/182703/ssc3/home/020/no.fear/albums/eye_operation.jpg_480_480_0_64000_0_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85825" y="1076325"/>
            <a:ext cx="3181350" cy="4953000"/>
          </a:xfrm>
          <a:prstGeom prst="rect">
            <a:avLst/>
          </a:prstGeom>
          <a:noFill/>
        </p:spPr>
      </p:pic>
      <p:pic>
        <p:nvPicPr>
          <p:cNvPr id="146444" name="Picture 12" descr="http://gvpbookdistribution.com/wp-content/uploads/2011/06/Veda-Vyasa-May-06-card-size-thumbn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952999" y="1"/>
            <a:ext cx="4190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30050" name="Picture 2" descr="http://4.bp.blogspot.com/_9vbFLWt4Si4/TAs19gSoScI/AAAAAAAAAU0/p6y0N8SKqBo/s1600/vyasa+%26+madh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6858000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285750"/>
            <a:ext cx="2362200" cy="4524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That knowledge (</a:t>
            </a:r>
            <a:r>
              <a:rPr lang="en-US" sz="3600" dirty="0" err="1" smtClean="0"/>
              <a:t>Vidya</a:t>
            </a:r>
            <a:r>
              <a:rPr lang="en-US" sz="3600" dirty="0" smtClean="0"/>
              <a:t>) never changes..</a:t>
            </a:r>
          </a:p>
          <a:p>
            <a:r>
              <a:rPr lang="en-US" sz="3600" dirty="0" smtClean="0"/>
              <a:t>It is eternal &amp; permanent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31074" name="Picture 2" descr="http://364thg2fvn2s1pundj2ty3ldzmc.wpengine.netdna-cdn.com/wp-content/uploads/2012/03/vy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3962400" cy="5143500"/>
          </a:xfrm>
          <a:prstGeom prst="rect">
            <a:avLst/>
          </a:prstGeom>
          <a:noFill/>
        </p:spPr>
      </p:pic>
      <p:pic>
        <p:nvPicPr>
          <p:cNvPr id="131076" name="Picture 4" descr="http://www.indiastudychannel.com/attachments/Resources/130900-1441-book_stud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38400" y="4629150"/>
            <a:ext cx="208582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(1) ASCENDING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58393" y="52685"/>
            <a:ext cx="504740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Knowledge is acquired in TWO ways..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4629150"/>
            <a:ext cx="2244717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(2) DESCENDING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35170" name="Picture 2" descr="http://testingforkindergarten.com/wp/wp-content/uploads/2010/02/teach-baby-read-200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</p:spPr>
      </p:pic>
      <p:pic>
        <p:nvPicPr>
          <p:cNvPr id="135172" name="Picture 4" descr="http://media.salemwebnetwork.com/cms/CW/family/938-MomTeachSonMap.220w.t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0"/>
            <a:ext cx="4286250" cy="5143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629150"/>
            <a:ext cx="9143999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Even material knowledge can’t be acquired fully by ASCENDING process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34146" name="Picture 2" descr="http://www.mocks.ie/Portals/0/studying-watercolo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40107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77000" y="285750"/>
            <a:ext cx="2492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ASCENDING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Not Perfect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By Experiments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Our imperfect senses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324350"/>
            <a:ext cx="89916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Problem with learning by Ascending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38242" name="Picture 2" descr="http://mukeshbhavsar.files.wordpress.com/2011/01/donky.jpg?w=300&amp;h=2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3276"/>
            <a:ext cx="9144000" cy="5176776"/>
          </a:xfrm>
          <a:prstGeom prst="rect">
            <a:avLst/>
          </a:prstGeom>
          <a:noFill/>
        </p:spPr>
      </p:pic>
      <p:pic>
        <p:nvPicPr>
          <p:cNvPr id="138244" name="Picture 4" descr="https://www.karoon.com/services/ecards/cards_web/graduation/monk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55750" cy="24193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0" y="4629150"/>
            <a:ext cx="9144000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Material knowledge is useful only for living.  After we die, it is useless..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 descr="Lecturer with D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535"/>
            <a:ext cx="6858000" cy="514703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934200" y="285750"/>
            <a:ext cx="220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Our material knowledge ONLY makes </a:t>
            </a:r>
            <a:r>
              <a:rPr lang="en-US" sz="3200" dirty="0" smtClean="0">
                <a:solidFill>
                  <a:schemeClr val="bg1"/>
                </a:solidFill>
              </a:rPr>
              <a:t> dogs and monkeys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16 - Into the Maz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114300" y="5029200"/>
            <a:ext cx="2286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11">
                <p:cTn id="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04351-2C21-4F80-9207-1D400CC0294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44386" name="Picture 2" descr="Beware of Owner"/>
          <p:cNvPicPr>
            <a:picLocks noChangeAspect="1" noChangeArrowheads="1"/>
          </p:cNvPicPr>
          <p:nvPr/>
        </p:nvPicPr>
        <p:blipFill>
          <a:blip r:embed="rId3" cstate="print"/>
          <a:srcRect b="8519"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</p:spPr>
      </p:pic>
      <p:pic>
        <p:nvPicPr>
          <p:cNvPr id="5" name="Picture 2" descr="http://ryochiba.com/files/dog.jpg"/>
          <p:cNvPicPr>
            <a:picLocks noChangeAspect="1" noChangeArrowheads="1"/>
          </p:cNvPicPr>
          <p:nvPr/>
        </p:nvPicPr>
        <p:blipFill>
          <a:blip r:embed="rId4" cstate="print"/>
          <a:srcRect l="65000" t="10000" b="17407"/>
          <a:stretch>
            <a:fillRect/>
          </a:stretch>
        </p:blipFill>
        <p:spPr bwMode="auto">
          <a:xfrm>
            <a:off x="1600200" y="0"/>
            <a:ext cx="2351314" cy="2743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9" descr="http://3.bp.blogspot.com/_fQVvruKfkuk/TBkWPUbm4WI/AAAAAAAAABY/V6p7nuZOWM0/s320/give-dog-bone.jpg"/>
          <p:cNvPicPr>
            <a:picLocks noChangeAspect="1" noChangeArrowheads="1"/>
          </p:cNvPicPr>
          <p:nvPr/>
        </p:nvPicPr>
        <p:blipFill>
          <a:blip r:embed="rId5" cstate="print"/>
          <a:srcRect l="49254" b="66296"/>
          <a:stretch>
            <a:fillRect/>
          </a:stretch>
        </p:blipFill>
        <p:spPr bwMode="auto">
          <a:xfrm flipH="1">
            <a:off x="-1" y="-1"/>
            <a:ext cx="2135276" cy="14287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4388" name="Picture 4" descr="http://the-yoga-connection.com/content/wp-content/uploads/2012/05/Cartoon-Yogi-Meditating.jpg"/>
          <p:cNvPicPr>
            <a:picLocks noChangeAspect="1" noChangeArrowheads="1"/>
          </p:cNvPicPr>
          <p:nvPr/>
        </p:nvPicPr>
        <p:blipFill>
          <a:blip r:embed="rId6" cstate="print"/>
          <a:srcRect l="12993" t="11080" r="12761" b="9141"/>
          <a:stretch>
            <a:fillRect/>
          </a:stretch>
        </p:blipFill>
        <p:spPr bwMode="auto">
          <a:xfrm>
            <a:off x="6625167" y="-95250"/>
            <a:ext cx="2518833" cy="22669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4343400" y="1276350"/>
            <a:ext cx="2748958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Dr. </a:t>
            </a:r>
            <a:r>
              <a:rPr lang="en-US" sz="2400" dirty="0" err="1" smtClean="0"/>
              <a:t>Jnanananda</a:t>
            </a:r>
            <a:r>
              <a:rPr lang="en-US" sz="2400" dirty="0" smtClean="0"/>
              <a:t> </a:t>
            </a:r>
            <a:r>
              <a:rPr lang="en-US" sz="2400" dirty="0" err="1" smtClean="0"/>
              <a:t>Ph.D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352550"/>
            <a:ext cx="251460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BEWARE OF DOG!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17762" name="Picture 2" descr="PoorD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6858000" cy="51435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285750"/>
            <a:ext cx="2133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We lead our lives from those </a:t>
            </a:r>
            <a:r>
              <a:rPr lang="en-US" sz="4000" dirty="0" smtClean="0">
                <a:solidFill>
                  <a:schemeClr val="bg1"/>
                </a:solidFill>
              </a:rPr>
              <a:t>dog </a:t>
            </a:r>
            <a:r>
              <a:rPr lang="en-US" sz="3200" dirty="0" err="1" smtClean="0">
                <a:solidFill>
                  <a:srgbClr val="FFFF00"/>
                </a:solidFill>
              </a:rPr>
              <a:t>knowledgewe</a:t>
            </a:r>
            <a:r>
              <a:rPr lang="en-US" sz="3200" dirty="0" smtClean="0">
                <a:solidFill>
                  <a:srgbClr val="FFFF00"/>
                </a:solidFill>
              </a:rPr>
              <a:t> learned..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19810" name="Picture 2" descr="interest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-1"/>
            <a:ext cx="4648200" cy="513626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285750"/>
            <a:ext cx="411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only purpose is to live this life comfortably.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No A/C?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Let me do something!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18786" name="Picture 2" descr="interestingIndia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6781800" cy="51435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81800" y="285750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The whole aim of material education is </a:t>
            </a:r>
            <a:r>
              <a:rPr lang="en-US" sz="3200" u="sng" dirty="0" smtClean="0">
                <a:solidFill>
                  <a:schemeClr val="bg1"/>
                </a:solidFill>
              </a:rPr>
              <a:t>to live ourselves comfortably</a:t>
            </a:r>
            <a:endParaRPr lang="en-US" sz="3200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19814" name="Picture 6" descr="http://www.corbisimages.com/images/Corbis-42-34842170.jpg?size=67&amp;uid=1461732d-49aa-4d55-b383-97acf02ab418"/>
          <p:cNvPicPr>
            <a:picLocks noChangeAspect="1" noChangeArrowheads="1"/>
          </p:cNvPicPr>
          <p:nvPr/>
        </p:nvPicPr>
        <p:blipFill>
          <a:blip r:embed="rId3" cstate="print"/>
          <a:srcRect t="11481"/>
          <a:stretch>
            <a:fillRect/>
          </a:stretch>
        </p:blipFill>
        <p:spPr bwMode="auto">
          <a:xfrm>
            <a:off x="-1" y="590548"/>
            <a:ext cx="6096001" cy="45529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6096000" cy="9541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And, more the material knowledge,.. more will be the entanglement</a:t>
            </a:r>
            <a:endParaRPr lang="en-US" sz="2800" dirty="0"/>
          </a:p>
        </p:txBody>
      </p:sp>
      <p:pic>
        <p:nvPicPr>
          <p:cNvPr id="87044" name="Picture 4" descr="http://1.bp.blogspot.com/_5UYqBxVgczI/SIiHAXD1c3I/AAAAAAAACWk/qa39Zm1mFA8/s400/computer_addic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160" y="0"/>
            <a:ext cx="2910840" cy="3638550"/>
          </a:xfrm>
          <a:prstGeom prst="rect">
            <a:avLst/>
          </a:prstGeom>
          <a:noFill/>
        </p:spPr>
      </p:pic>
      <p:pic>
        <p:nvPicPr>
          <p:cNvPr id="87042" name="Picture 2" descr="https://encrypted-tbn0.gstatic.com/images?q=tbn:ANd9GcS-OlRitRz6_PhHYqm3pq8fC9Ua64fRAsqgCvo6OAWE9FaiByF7S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009900"/>
            <a:ext cx="3690551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57150"/>
            <a:ext cx="8915399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What else does the material Knowledge bring?</a:t>
            </a:r>
            <a:endParaRPr lang="en-US" sz="3200" dirty="0"/>
          </a:p>
        </p:txBody>
      </p:sp>
      <p:pic>
        <p:nvPicPr>
          <p:cNvPr id="1028" name="Picture 4" descr="http://0.tqn.com/d/hinduism/1/0/T/Z/pride_e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02564"/>
            <a:ext cx="3886200" cy="4440936"/>
          </a:xfrm>
          <a:prstGeom prst="rect">
            <a:avLst/>
          </a:prstGeom>
          <a:noFill/>
        </p:spPr>
      </p:pic>
      <p:pic>
        <p:nvPicPr>
          <p:cNvPr id="6" name="Picture 4" descr="http://1.bp.blogspot.com/-1GS1t7NGmxQ/UaXUYrPFgpI/AAAAAAAACZ4/YGzImGX9eas/s1600/saraswati-goddess-of-knowledge-QM06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1"/>
            <a:ext cx="1064894" cy="14287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62400" y="742950"/>
            <a:ext cx="5057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Pride &amp; EGO !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They are like Daemons.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277130"/>
            <a:ext cx="205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FFC000"/>
                </a:solidFill>
              </a:rPr>
              <a:t>Sad </a:t>
            </a:r>
            <a:r>
              <a:rPr lang="en-US" sz="2800" u="sng" dirty="0" err="1" smtClean="0">
                <a:solidFill>
                  <a:srgbClr val="FFC000"/>
                </a:solidFill>
              </a:rPr>
              <a:t>Varga</a:t>
            </a:r>
            <a:r>
              <a:rPr lang="en-US" sz="2800" u="sng" dirty="0" smtClean="0">
                <a:solidFill>
                  <a:srgbClr val="FFC000"/>
                </a:solidFill>
              </a:rPr>
              <a:t>..</a:t>
            </a:r>
            <a:endParaRPr lang="en-US" sz="2800" u="sng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2835176"/>
            <a:ext cx="362156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Kama – Lust</a:t>
            </a:r>
          </a:p>
          <a:p>
            <a:r>
              <a:rPr lang="en-US" sz="1800" dirty="0" smtClean="0">
                <a:solidFill>
                  <a:srgbClr val="FFFF00"/>
                </a:solidFill>
              </a:rPr>
              <a:t>Anger – Angry if Lust not satisfied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Lobha</a:t>
            </a:r>
            <a:r>
              <a:rPr lang="en-US" sz="1800" dirty="0" smtClean="0">
                <a:solidFill>
                  <a:srgbClr val="FFFF00"/>
                </a:solidFill>
              </a:rPr>
              <a:t> -  Greed to get more</a:t>
            </a:r>
          </a:p>
          <a:p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err="1" smtClean="0">
                <a:solidFill>
                  <a:schemeClr val="bg1"/>
                </a:solidFill>
              </a:rPr>
              <a:t>Moha</a:t>
            </a:r>
            <a:r>
              <a:rPr lang="en-US" sz="1800" dirty="0" smtClean="0">
                <a:solidFill>
                  <a:schemeClr val="bg1"/>
                </a:solidFill>
              </a:rPr>
              <a:t> – Loss of intelligence</a:t>
            </a:r>
          </a:p>
          <a:p>
            <a:r>
              <a:rPr lang="en-US" sz="2800" u="sng" dirty="0" err="1" smtClean="0">
                <a:solidFill>
                  <a:srgbClr val="FF66CC"/>
                </a:solidFill>
              </a:rPr>
              <a:t>Mada</a:t>
            </a:r>
            <a:r>
              <a:rPr lang="en-US" sz="2800" u="sng" dirty="0" smtClean="0">
                <a:solidFill>
                  <a:srgbClr val="FF66CC"/>
                </a:solidFill>
              </a:rPr>
              <a:t> – Pride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Maatsarya</a:t>
            </a:r>
            <a:r>
              <a:rPr lang="en-US" sz="1800" dirty="0" smtClean="0">
                <a:solidFill>
                  <a:schemeClr val="bg1"/>
                </a:solidFill>
              </a:rPr>
              <a:t> - Envy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65890" name="Picture 2" descr="http://kristykaye.authorsxpress.com/files/2013/01/KristyKayeBlog_Responsibil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20509" cy="5143500"/>
          </a:xfrm>
          <a:prstGeom prst="rect">
            <a:avLst/>
          </a:prstGeom>
          <a:noFill/>
        </p:spPr>
      </p:pic>
      <p:pic>
        <p:nvPicPr>
          <p:cNvPr id="165892" name="Picture 4" descr="http://4.bp.blogspot.com/-Q1oRbZ0GeXQ/T3y0rmLRRpI/AAAAAAAAB68/u-dtvYXUzXQ/s1600/shack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3953" y="1733550"/>
            <a:ext cx="4930047" cy="3409950"/>
          </a:xfrm>
          <a:prstGeom prst="rect">
            <a:avLst/>
          </a:prstGeom>
          <a:noFill/>
        </p:spPr>
      </p:pic>
      <p:pic>
        <p:nvPicPr>
          <p:cNvPr id="165896" name="Picture 8" descr="http://upload.wikimedia.org/wikipedia/commons/2/22/Earth_Western_Hemisphere_transparent_backgrou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098675"/>
            <a:ext cx="3044825" cy="3044825"/>
          </a:xfrm>
          <a:prstGeom prst="rect">
            <a:avLst/>
          </a:prstGeom>
          <a:noFill/>
        </p:spPr>
      </p:pic>
      <p:pic>
        <p:nvPicPr>
          <p:cNvPr id="165898" name="Picture 10" descr="http://tamaragerlach.com/wp-content/uploads/2012/05/Rules-for-Free-Spirits-TG.jpg"/>
          <p:cNvPicPr>
            <a:picLocks noChangeAspect="1" noChangeArrowheads="1"/>
          </p:cNvPicPr>
          <p:nvPr/>
        </p:nvPicPr>
        <p:blipFill>
          <a:blip r:embed="rId6" cstate="print"/>
          <a:srcRect l="10162" t="21490" r="9354" b="39725"/>
          <a:stretch>
            <a:fillRect/>
          </a:stretch>
        </p:blipFill>
        <p:spPr bwMode="auto">
          <a:xfrm>
            <a:off x="4191000" y="1"/>
            <a:ext cx="4952999" cy="18443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" y="0"/>
            <a:ext cx="2590800" cy="31085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But Spiritual Knowledge unbinds you!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It breaks the shackle and gives you </a:t>
            </a:r>
            <a:r>
              <a:rPr lang="en-US" sz="2800" dirty="0" err="1" smtClean="0">
                <a:solidFill>
                  <a:srgbClr val="FFFF00"/>
                </a:solidFill>
              </a:rPr>
              <a:t>mukti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36196" name="Picture 4" descr="http://chennaionline.com/images/articles/May2013/ed097122-5a3a-45a8-aec2-19be193d2012OtherImage.jpg"/>
          <p:cNvPicPr>
            <a:picLocks noChangeAspect="1" noChangeArrowheads="1"/>
          </p:cNvPicPr>
          <p:nvPr/>
        </p:nvPicPr>
        <p:blipFill>
          <a:blip r:embed="rId3" cstate="print"/>
          <a:srcRect l="4979" t="23144"/>
          <a:stretch>
            <a:fillRect/>
          </a:stretch>
        </p:blipFill>
        <p:spPr bwMode="auto">
          <a:xfrm>
            <a:off x="0" y="0"/>
            <a:ext cx="9183388" cy="51435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501575"/>
            <a:ext cx="9144000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In DESCENDING process, we give our FULL faith..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41314" name="Picture 2" descr="http://michaeljlewis.files.wordpress.com/2011/12/classroom_teache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67100" cy="2163471"/>
          </a:xfrm>
          <a:prstGeom prst="rect">
            <a:avLst/>
          </a:prstGeom>
          <a:noFill/>
        </p:spPr>
      </p:pic>
      <p:pic>
        <p:nvPicPr>
          <p:cNvPr id="141316" name="Picture 4" descr="http://tippyexams.com/wp-content/uploads/2014/04/ex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0"/>
            <a:ext cx="2895600" cy="2129791"/>
          </a:xfrm>
          <a:prstGeom prst="rect">
            <a:avLst/>
          </a:prstGeom>
          <a:noFill/>
        </p:spPr>
      </p:pic>
      <p:pic>
        <p:nvPicPr>
          <p:cNvPr id="141318" name="Picture 6" descr="http://solomonsseal.files.wordpress.com/2011/03/worr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57450"/>
            <a:ext cx="3581400" cy="2686050"/>
          </a:xfrm>
          <a:prstGeom prst="rect">
            <a:avLst/>
          </a:prstGeom>
          <a:noFill/>
        </p:spPr>
      </p:pic>
      <p:pic>
        <p:nvPicPr>
          <p:cNvPr id="141320" name="Picture 8" descr="http://www.anvention.com/images/enlighten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1" y="2469457"/>
            <a:ext cx="2438399" cy="267404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00800" y="133350"/>
            <a:ext cx="25332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C000"/>
                </a:solidFill>
              </a:rPr>
              <a:t>TEACHER: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First TEACHES, and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Then TESTS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1" y="249555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C000"/>
                </a:solidFill>
              </a:rPr>
              <a:t>LIFE: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First comes the TEST, and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we LEARN from that !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66950"/>
            <a:ext cx="9144000" cy="76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04351-2C21-4F80-9207-1D400CC0294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123950"/>
            <a:ext cx="5867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To know :</a:t>
            </a:r>
            <a:endParaRPr lang="en-US" sz="2400" dirty="0" smtClean="0">
              <a:solidFill>
                <a:srgbClr val="FFFF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Isvara</a:t>
            </a:r>
            <a:r>
              <a:rPr lang="en-US" sz="3200" dirty="0" smtClean="0">
                <a:solidFill>
                  <a:schemeClr val="bg1"/>
                </a:solidFill>
              </a:rPr>
              <a:t> (Lord Sri </a:t>
            </a:r>
            <a:r>
              <a:rPr lang="en-US" sz="3200" dirty="0" err="1" smtClean="0">
                <a:solidFill>
                  <a:schemeClr val="bg1"/>
                </a:solidFill>
              </a:rPr>
              <a:t>Krsna</a:t>
            </a:r>
            <a:r>
              <a:rPr lang="en-US" sz="3200" dirty="0" smtClean="0">
                <a:solidFill>
                  <a:schemeClr val="bg1"/>
                </a:solidFill>
              </a:rPr>
              <a:t>) *,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Jiva</a:t>
            </a:r>
            <a:r>
              <a:rPr lang="en-US" sz="3200" dirty="0" smtClean="0">
                <a:solidFill>
                  <a:schemeClr val="bg1"/>
                </a:solidFill>
              </a:rPr>
              <a:t> (the spirit soul),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Prakriti</a:t>
            </a:r>
            <a:r>
              <a:rPr lang="en-US" sz="3200" dirty="0" smtClean="0">
                <a:solidFill>
                  <a:schemeClr val="bg1"/>
                </a:solidFill>
              </a:rPr>
              <a:t> (nature),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Kala (time) and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 Karma</a:t>
            </a:r>
          </a:p>
        </p:txBody>
      </p:sp>
      <p:pic>
        <p:nvPicPr>
          <p:cNvPr id="60420" name="Picture 4" descr="http://thecompleteyoga.com/wp-content/uploads/2013/07/Bhagavad-gita-b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0"/>
            <a:ext cx="3124200" cy="23431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943600" y="2724150"/>
            <a:ext cx="3048000" cy="2369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C000"/>
                </a:solidFill>
              </a:rPr>
              <a:t>What is Divine Knowledge</a:t>
            </a:r>
            <a:r>
              <a:rPr lang="en-US" sz="2000" dirty="0" smtClean="0">
                <a:solidFill>
                  <a:srgbClr val="FFC000"/>
                </a:solidFill>
              </a:rPr>
              <a:t>?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It is the one knowing which EVERYTHING is known..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That is to know about </a:t>
            </a:r>
            <a:r>
              <a:rPr lang="en-US" dirty="0" err="1" smtClean="0">
                <a:solidFill>
                  <a:srgbClr val="FFFF00"/>
                </a:solidFill>
              </a:rPr>
              <a:t>Bhagavan</a:t>
            </a:r>
            <a:r>
              <a:rPr lang="en-US" dirty="0" smtClean="0">
                <a:solidFill>
                  <a:srgbClr val="FFFF00"/>
                </a:solidFill>
              </a:rPr>
              <a:t> Sri </a:t>
            </a:r>
            <a:r>
              <a:rPr lang="en-US" dirty="0" err="1" smtClean="0">
                <a:solidFill>
                  <a:srgbClr val="FFFF00"/>
                </a:solidFill>
              </a:rPr>
              <a:t>Krsna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But, who can know Krishna?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629150"/>
            <a:ext cx="539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* - Only partial understanding possible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209550"/>
            <a:ext cx="35189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What is </a:t>
            </a:r>
            <a:r>
              <a:rPr lang="en-US" sz="4400" dirty="0" err="1" smtClean="0">
                <a:solidFill>
                  <a:srgbClr val="FFC000"/>
                </a:solidFill>
              </a:rPr>
              <a:t>Jnana</a:t>
            </a:r>
            <a:r>
              <a:rPr lang="en-US" sz="4400" dirty="0" smtClean="0">
                <a:solidFill>
                  <a:srgbClr val="FFC000"/>
                </a:solidFill>
              </a:rPr>
              <a:t>?</a:t>
            </a:r>
            <a:endParaRPr lang="en-US" sz="32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Donut 2"/>
          <p:cNvSpPr/>
          <p:nvPr/>
        </p:nvSpPr>
        <p:spPr>
          <a:xfrm>
            <a:off x="304800" y="209550"/>
            <a:ext cx="8534400" cy="4648200"/>
          </a:xfrm>
          <a:prstGeom prst="donut">
            <a:avLst>
              <a:gd name="adj" fmla="val 207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>
            <a:off x="1467289" y="1200150"/>
            <a:ext cx="3124200" cy="2895600"/>
          </a:xfrm>
          <a:prstGeom prst="donut">
            <a:avLst>
              <a:gd name="adj" fmla="val 200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371600" y="895350"/>
            <a:ext cx="6781800" cy="3429000"/>
          </a:xfrm>
          <a:prstGeom prst="donut">
            <a:avLst>
              <a:gd name="adj" fmla="val 23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1447800" y="2114550"/>
            <a:ext cx="914400" cy="762000"/>
          </a:xfrm>
          <a:prstGeom prst="donut">
            <a:avLst>
              <a:gd name="adj" fmla="val 23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362200" y="1428750"/>
            <a:ext cx="914400" cy="762000"/>
          </a:xfrm>
          <a:prstGeom prst="donut">
            <a:avLst>
              <a:gd name="adj" fmla="val 23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2133600" y="2876550"/>
            <a:ext cx="914400" cy="762000"/>
          </a:xfrm>
          <a:prstGeom prst="donut">
            <a:avLst>
              <a:gd name="adj" fmla="val 23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200400" y="2190750"/>
            <a:ext cx="914400" cy="762000"/>
          </a:xfrm>
          <a:prstGeom prst="donut">
            <a:avLst>
              <a:gd name="adj" fmla="val 23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2266950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Prakrti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1623596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Kala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2385596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C000"/>
                </a:solidFill>
              </a:rPr>
              <a:t>Jiva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9800" y="3071396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Karma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5400" y="2343150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C000"/>
                </a:solidFill>
              </a:rPr>
              <a:t>Isvara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05689" y="1428750"/>
            <a:ext cx="1123511" cy="5232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Jnana</a:t>
            </a:r>
            <a:endParaRPr lang="en-US" sz="2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3409950"/>
            <a:ext cx="1123511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Vidya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0594" name="Picture 2" descr="http://healthyanswers.com/answers/wp-content/uploads/2011/03/brain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5143500"/>
          </a:xfrm>
          <a:prstGeom prst="rect">
            <a:avLst/>
          </a:prstGeom>
          <a:noFill/>
        </p:spPr>
      </p:pic>
      <p:pic>
        <p:nvPicPr>
          <p:cNvPr id="110596" name="Picture 4" descr="https://encrypted-tbn0.gstatic.com/images?q=tbn:ANd9GcQ_Ge9thvU2WuCLkTWPjFQytj95mSrWbklfW9d9gqQfOBfS0oH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4267200" cy="3333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37399" y="3409950"/>
            <a:ext cx="38010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66FF66"/>
                </a:solidFill>
              </a:rPr>
              <a:t>Jnana</a:t>
            </a:r>
            <a:r>
              <a:rPr lang="en-US" sz="5400" dirty="0" smtClean="0">
                <a:solidFill>
                  <a:srgbClr val="66FF66"/>
                </a:solidFill>
              </a:rPr>
              <a:t>-</a:t>
            </a:r>
          </a:p>
          <a:p>
            <a:r>
              <a:rPr lang="en-US" sz="5400" dirty="0" smtClean="0">
                <a:solidFill>
                  <a:srgbClr val="66FF66"/>
                </a:solidFill>
              </a:rPr>
              <a:t>Knowledge!</a:t>
            </a:r>
            <a:endParaRPr lang="en-US" sz="5400" dirty="0">
              <a:solidFill>
                <a:srgbClr val="66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361950"/>
            <a:ext cx="647042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</a:rPr>
              <a:t>Namo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vijńāna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rupāya</a:t>
            </a:r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sz="4000" dirty="0" err="1" smtClean="0">
                <a:solidFill>
                  <a:schemeClr val="bg1"/>
                </a:solidFill>
              </a:rPr>
              <a:t>Paramānanda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rūpi</a:t>
            </a:r>
            <a:r>
              <a:rPr lang="lv-LV" sz="4000" dirty="0" smtClean="0">
                <a:solidFill>
                  <a:schemeClr val="bg1"/>
                </a:solidFill>
              </a:rPr>
              <a:t>ņ</a:t>
            </a:r>
            <a:r>
              <a:rPr lang="en-US" sz="4000" dirty="0" smtClean="0">
                <a:solidFill>
                  <a:schemeClr val="bg1"/>
                </a:solidFill>
              </a:rPr>
              <a:t>e</a:t>
            </a:r>
          </a:p>
          <a:p>
            <a:r>
              <a:rPr lang="en-US" sz="4000" dirty="0" err="1" smtClean="0">
                <a:solidFill>
                  <a:srgbClr val="FFFF00"/>
                </a:solidFill>
              </a:rPr>
              <a:t>Krş</a:t>
            </a:r>
            <a:r>
              <a:rPr lang="lv-LV" sz="4000" dirty="0" smtClean="0">
                <a:solidFill>
                  <a:srgbClr val="FFFF00"/>
                </a:solidFill>
              </a:rPr>
              <a:t>ņ</a:t>
            </a:r>
            <a:r>
              <a:rPr lang="en-US" sz="4000" dirty="0" err="1" smtClean="0">
                <a:solidFill>
                  <a:srgbClr val="FFFF00"/>
                </a:solidFill>
              </a:rPr>
              <a:t>āya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gopināthāya</a:t>
            </a:r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sz="4000" dirty="0" err="1" smtClean="0">
                <a:solidFill>
                  <a:schemeClr val="bg1"/>
                </a:solidFill>
              </a:rPr>
              <a:t>Govindāya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namo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namah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4000" dirty="0" smtClean="0">
                <a:solidFill>
                  <a:srgbClr val="FFFF00"/>
                </a:solidFill>
              </a:rPr>
              <a:t>             </a:t>
            </a:r>
            <a:r>
              <a:rPr lang="en-US" sz="2400" dirty="0" smtClean="0">
                <a:solidFill>
                  <a:srgbClr val="FFC000"/>
                </a:solidFill>
              </a:rPr>
              <a:t>(</a:t>
            </a:r>
            <a:r>
              <a:rPr lang="en-US" sz="2400" dirty="0" err="1" smtClean="0">
                <a:solidFill>
                  <a:srgbClr val="FFC000"/>
                </a:solidFill>
              </a:rPr>
              <a:t>Gopala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</a:rPr>
              <a:t>Tapani</a:t>
            </a:r>
            <a:r>
              <a:rPr lang="en-US" sz="2400" dirty="0" smtClean="0">
                <a:solidFill>
                  <a:srgbClr val="FFC000"/>
                </a:solidFill>
              </a:rPr>
              <a:t> Upanishad 1.37)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9874" name="Picture 2" descr="http://1.bp.blogspot.com/_XohFqbgKfxk/TH9ShUsuP7I/AAAAAAAAAnM/EEEM3Cp0mMg/s1600/raising-hand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0"/>
            <a:ext cx="2362200" cy="34017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4415" y="4400550"/>
            <a:ext cx="89071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On the fly </a:t>
            </a:r>
            <a:r>
              <a:rPr lang="en-US" sz="3600" dirty="0" err="1" smtClean="0"/>
              <a:t>sloka</a:t>
            </a:r>
            <a:r>
              <a:rPr lang="en-US" sz="3600" dirty="0" smtClean="0"/>
              <a:t>!!!! (repeat from last program)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3867150"/>
            <a:ext cx="3528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Sat, </a:t>
            </a:r>
            <a:r>
              <a:rPr lang="en-US" sz="2000" u="sng" dirty="0" smtClean="0">
                <a:solidFill>
                  <a:srgbClr val="FFFF00"/>
                </a:solidFill>
              </a:rPr>
              <a:t>Cid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Ananda</a:t>
            </a:r>
            <a:r>
              <a:rPr lang="en-US" dirty="0" smtClean="0">
                <a:solidFill>
                  <a:srgbClr val="FFFF00"/>
                </a:solidFill>
              </a:rPr>
              <a:t> are His attributes..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7330"/>
            <a:ext cx="883920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What is the result of attaining </a:t>
            </a:r>
            <a:r>
              <a:rPr lang="en-US" sz="2800" dirty="0" err="1" smtClean="0">
                <a:solidFill>
                  <a:srgbClr val="FFFF00"/>
                </a:solidFill>
              </a:rPr>
              <a:t>Jnana</a:t>
            </a:r>
            <a:r>
              <a:rPr lang="en-US" sz="2800" dirty="0" smtClean="0">
                <a:solidFill>
                  <a:srgbClr val="FFFF00"/>
                </a:solidFill>
              </a:rPr>
              <a:t> – even without </a:t>
            </a:r>
            <a:r>
              <a:rPr lang="en-US" sz="2800" dirty="0" err="1" smtClean="0">
                <a:solidFill>
                  <a:srgbClr val="FFFF00"/>
                </a:solidFill>
              </a:rPr>
              <a:t>bhakti</a:t>
            </a:r>
            <a:r>
              <a:rPr lang="en-US" sz="2800" dirty="0" smtClean="0">
                <a:solidFill>
                  <a:srgbClr val="FFFF00"/>
                </a:solidFill>
              </a:rPr>
              <a:t>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123950"/>
            <a:ext cx="845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39725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3600" dirty="0" smtClean="0">
                <a:solidFill>
                  <a:schemeClr val="bg1"/>
                </a:solidFill>
              </a:rPr>
              <a:t>Your Karmic reactions are burnt!</a:t>
            </a:r>
          </a:p>
          <a:p>
            <a:pPr indent="339725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3600" dirty="0" smtClean="0">
                <a:solidFill>
                  <a:srgbClr val="FFFF00"/>
                </a:solidFill>
              </a:rPr>
              <a:t>Your entanglements are cut</a:t>
            </a:r>
          </a:p>
          <a:p>
            <a:pPr indent="339725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3600" dirty="0" smtClean="0">
                <a:solidFill>
                  <a:schemeClr val="bg1"/>
                </a:solidFill>
              </a:rPr>
              <a:t>You will not be born again in any material worlds</a:t>
            </a:r>
          </a:p>
          <a:p>
            <a:pPr indent="339725">
              <a:buFont typeface="Arial" pitchFamily="34" charset="0"/>
              <a:buChar char="•"/>
              <a:tabLst>
                <a:tab pos="341313" algn="l"/>
              </a:tabLst>
            </a:pPr>
            <a:r>
              <a:rPr lang="en-US" sz="3600" dirty="0" smtClean="0">
                <a:solidFill>
                  <a:srgbClr val="FFFF00"/>
                </a:solidFill>
              </a:rPr>
              <a:t>You will attain Brahman (not </a:t>
            </a:r>
            <a:r>
              <a:rPr lang="en-US" sz="3600" dirty="0" err="1" smtClean="0">
                <a:solidFill>
                  <a:srgbClr val="FFFF00"/>
                </a:solidFill>
              </a:rPr>
              <a:t>Bhagavan</a:t>
            </a:r>
            <a:r>
              <a:rPr lang="en-US" sz="3600" dirty="0" smtClean="0">
                <a:solidFill>
                  <a:srgbClr val="FFFF00"/>
                </a:solidFill>
              </a:rPr>
              <a:t>!)..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03 - Ancestral Hom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14300" y="5029200"/>
            <a:ext cx="2286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4">
                <p:cTn id="25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81800" y="101858"/>
            <a:ext cx="2362200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But </a:t>
            </a:r>
            <a:r>
              <a:rPr lang="en-US" sz="2800" u="sng" dirty="0" err="1" smtClean="0">
                <a:solidFill>
                  <a:schemeClr val="bg1"/>
                </a:solidFill>
              </a:rPr>
              <a:t>Vidya</a:t>
            </a:r>
            <a:r>
              <a:rPr lang="en-US" sz="2800" u="sng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gives all the understanding about </a:t>
            </a:r>
            <a:r>
              <a:rPr lang="en-US" sz="2800" dirty="0" err="1" smtClean="0">
                <a:solidFill>
                  <a:srgbClr val="FFFF00"/>
                </a:solidFill>
              </a:rPr>
              <a:t>Bhagavan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This also leads to PURE BHAKTI..</a:t>
            </a:r>
          </a:p>
        </p:txBody>
      </p:sp>
      <p:pic>
        <p:nvPicPr>
          <p:cNvPr id="86020" name="Picture 4" descr="http://2.bp.blogspot.com/--bNpYXiZ56Q/TzK5Tiio4TI/AAAAAAAAAq8/n2-gKKJWcEg/s1600/Narottama+Das+Thak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-1"/>
            <a:ext cx="3810000" cy="5148649"/>
          </a:xfrm>
          <a:prstGeom prst="rect">
            <a:avLst/>
          </a:prstGeom>
          <a:noFill/>
        </p:spPr>
      </p:pic>
      <p:pic>
        <p:nvPicPr>
          <p:cNvPr id="86022" name="Picture 6" descr="http://gopinathmath.files.wordpress.com/2011/02/srila-narottama-dasa-thak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989213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553200" y="4979988"/>
            <a:ext cx="2133600" cy="182562"/>
          </a:xfrm>
        </p:spPr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" y="2095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FFFF66"/>
                </a:solidFill>
              </a:rPr>
              <a:t>Material Knowledge</a:t>
            </a:r>
            <a:endParaRPr lang="en-US" sz="2800" b="1" u="sng" dirty="0">
              <a:solidFill>
                <a:srgbClr val="FFFF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2095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smtClean="0">
                <a:solidFill>
                  <a:srgbClr val="0070C0"/>
                </a:solidFill>
              </a:rPr>
              <a:t>VIDYA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6573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Mostly Ascending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16573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Always Descending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8600" y="22669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Makes one proud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572000" y="22669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Makes one humble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28600" y="29527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Deceived by our senses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29527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Illuminating, </a:t>
            </a:r>
            <a:r>
              <a:rPr lang="en-US" sz="2800" dirty="0" err="1" smtClean="0"/>
              <a:t>Suddha</a:t>
            </a:r>
            <a:r>
              <a:rPr lang="en-US" sz="2800" dirty="0" smtClean="0"/>
              <a:t> Cid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28600" y="36385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Ends in depression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36385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Ever increasing JOY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228600" y="43243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Temporary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572000" y="43243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Permanent &amp; Eternal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0" y="819150"/>
            <a:ext cx="9144000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" y="1047750"/>
            <a:ext cx="3962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Acuired</a:t>
            </a:r>
            <a:r>
              <a:rPr lang="en-US" sz="2800" dirty="0" smtClean="0"/>
              <a:t> by Experiments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4572000" y="1047750"/>
            <a:ext cx="4191000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Acquired via Devotees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0" name="Picture 6" descr="http://ak7.picdn.net/shutterstock/videos/1346035/preview/stock-footage-the-bright-sun-is-setting-over-water-with-gentle-wa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84817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05826" name="Picture 2" descr="http://www.writerscafe.org/uploads/stories/b8e79dc74cd640194cd45ce9bdf8db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419350"/>
            <a:ext cx="1981200" cy="1981200"/>
          </a:xfrm>
          <a:prstGeom prst="rect">
            <a:avLst/>
          </a:prstGeom>
          <a:noFill/>
          <a:effectLst>
            <a:softEdge rad="635000"/>
          </a:effectLst>
        </p:spPr>
      </p:pic>
      <p:cxnSp>
        <p:nvCxnSpPr>
          <p:cNvPr id="7" name="Straight Arrow Connector 6"/>
          <p:cNvCxnSpPr/>
          <p:nvPr/>
        </p:nvCxnSpPr>
        <p:spPr>
          <a:xfrm flipV="1">
            <a:off x="3429000" y="280035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3591" y="67330"/>
            <a:ext cx="7287764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Jnanis</a:t>
            </a:r>
            <a:r>
              <a:rPr lang="en-US" sz="2800" dirty="0" smtClean="0">
                <a:solidFill>
                  <a:srgbClr val="FFFF00"/>
                </a:solidFill>
              </a:rPr>
              <a:t> (without </a:t>
            </a:r>
            <a:r>
              <a:rPr lang="en-US" sz="2800" dirty="0" err="1" smtClean="0">
                <a:solidFill>
                  <a:srgbClr val="FFFF00"/>
                </a:solidFill>
              </a:rPr>
              <a:t>Bhakti</a:t>
            </a:r>
            <a:r>
              <a:rPr lang="en-US" sz="2800" dirty="0" smtClean="0">
                <a:solidFill>
                  <a:srgbClr val="FFFF00"/>
                </a:solidFill>
              </a:rPr>
              <a:t>) will merge into Brahman!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52950"/>
            <a:ext cx="9144000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Our </a:t>
            </a:r>
            <a:r>
              <a:rPr lang="en-US" sz="2800" dirty="0" err="1" smtClean="0">
                <a:solidFill>
                  <a:srgbClr val="FFFF00"/>
                </a:solidFill>
              </a:rPr>
              <a:t>acharyas</a:t>
            </a:r>
            <a:r>
              <a:rPr lang="en-US" sz="2800" dirty="0" smtClean="0">
                <a:solidFill>
                  <a:srgbClr val="FFFF00"/>
                </a:solidFill>
              </a:rPr>
              <a:t> have mentioned this as ‘Spiritual Suicide’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2647950"/>
            <a:ext cx="3860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&lt;- “See Mom! </a:t>
            </a:r>
          </a:p>
          <a:p>
            <a:r>
              <a:rPr lang="en-US" sz="2400" dirty="0" smtClean="0"/>
              <a:t>      I can become Nothing! </a:t>
            </a:r>
          </a:p>
          <a:p>
            <a:r>
              <a:rPr lang="en-US" sz="2400" dirty="0" smtClean="0"/>
              <a:t>      Isn’t it Cool?”</a:t>
            </a:r>
          </a:p>
          <a:p>
            <a:r>
              <a:rPr lang="en-US" sz="2400" dirty="0" smtClean="0"/>
              <a:t>Mom: “Shut up stupid!”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encrypted-tbn2.gstatic.com/images?q=tbn:ANd9GcS0FFWeImcQda73BJGfe4O_gxluN6SoMEipba6HadtpP8iWnXWeG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771524" y="276228"/>
            <a:ext cx="4095753" cy="563879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8854" name="Picture 6" descr="http://www.stephen-knapp.com/1498Map%20of%20all%20that%20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"/>
            <a:ext cx="3505199" cy="5143500"/>
          </a:xfrm>
          <a:prstGeom prst="rect">
            <a:avLst/>
          </a:prstGeom>
          <a:noFill/>
        </p:spPr>
      </p:pic>
      <p:pic>
        <p:nvPicPr>
          <p:cNvPr id="161794" name="Picture 2" descr="http://brainparadox.files.wordpress.com/2010/01/yog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542188"/>
            <a:ext cx="2895600" cy="360131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TextBox 8"/>
          <p:cNvSpPr txBox="1"/>
          <p:nvPr/>
        </p:nvSpPr>
        <p:spPr>
          <a:xfrm>
            <a:off x="76200" y="5715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highest destination for such </a:t>
            </a:r>
            <a:r>
              <a:rPr lang="en-US" sz="2800" dirty="0" err="1" smtClean="0">
                <a:solidFill>
                  <a:srgbClr val="FFFF00"/>
                </a:solidFill>
              </a:rPr>
              <a:t>Jnanis</a:t>
            </a:r>
            <a:r>
              <a:rPr lang="en-US" sz="2800" dirty="0" smtClean="0">
                <a:solidFill>
                  <a:srgbClr val="FFFF00"/>
                </a:solidFill>
              </a:rPr>
              <a:t> and Yogis is BRAHMAN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3350"/>
            <a:ext cx="74712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9900"/>
                </a:solidFill>
              </a:rPr>
              <a:t>Jnana</a:t>
            </a:r>
            <a:r>
              <a:rPr lang="en-US" sz="3600" dirty="0" smtClean="0">
                <a:solidFill>
                  <a:srgbClr val="FF9900"/>
                </a:solidFill>
              </a:rPr>
              <a:t> can’t reach </a:t>
            </a:r>
            <a:r>
              <a:rPr lang="en-US" sz="3600" dirty="0" err="1" smtClean="0">
                <a:solidFill>
                  <a:srgbClr val="FF9900"/>
                </a:solidFill>
              </a:rPr>
              <a:t>Krsna</a:t>
            </a:r>
            <a:r>
              <a:rPr lang="en-US" sz="3600" dirty="0" smtClean="0">
                <a:solidFill>
                  <a:srgbClr val="FF9900"/>
                </a:solidFill>
              </a:rPr>
              <a:t>, but </a:t>
            </a:r>
            <a:r>
              <a:rPr lang="en-US" sz="3600" dirty="0" err="1" smtClean="0">
                <a:solidFill>
                  <a:srgbClr val="FF9900"/>
                </a:solidFill>
              </a:rPr>
              <a:t>Bhakti</a:t>
            </a:r>
            <a:r>
              <a:rPr lang="en-US" sz="3600" dirty="0" smtClean="0">
                <a:solidFill>
                  <a:srgbClr val="FF9900"/>
                </a:solidFill>
              </a:rPr>
              <a:t> can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276350"/>
            <a:ext cx="53976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…</a:t>
            </a:r>
          </a:p>
          <a:p>
            <a:r>
              <a:rPr lang="en-US" sz="3200" dirty="0" err="1" smtClean="0">
                <a:solidFill>
                  <a:srgbClr val="FFFF00"/>
                </a:solidFill>
              </a:rPr>
              <a:t>Vedeşu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durlabham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</a:t>
            </a:r>
            <a:r>
              <a:rPr lang="en-US" sz="3200" dirty="0" err="1" smtClean="0">
                <a:solidFill>
                  <a:srgbClr val="FFFF00"/>
                </a:solidFill>
              </a:rPr>
              <a:t>adurlabham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ātma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bhaktau</a:t>
            </a:r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err="1" smtClean="0">
                <a:solidFill>
                  <a:srgbClr val="FFFF00"/>
                </a:solidFill>
              </a:rPr>
              <a:t>Govindam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ādi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purusham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Tam </a:t>
            </a:r>
            <a:r>
              <a:rPr lang="en-US" sz="3200" dirty="0" err="1" smtClean="0">
                <a:solidFill>
                  <a:srgbClr val="FFFF00"/>
                </a:solidFill>
              </a:rPr>
              <a:t>aham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bhajāmi</a:t>
            </a:r>
            <a:r>
              <a:rPr lang="en-US" sz="3200" dirty="0" smtClean="0">
                <a:solidFill>
                  <a:srgbClr val="FFFF00"/>
                </a:solidFill>
              </a:rPr>
              <a:t>     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                  </a:t>
            </a:r>
            <a:r>
              <a:rPr lang="en-US" sz="2000" dirty="0" smtClean="0">
                <a:solidFill>
                  <a:srgbClr val="FFFF00"/>
                </a:solidFill>
              </a:rPr>
              <a:t>… (B.S 5.33.2)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2" descr="http://theharekrishnamovement.files.wordpress.com/2012/01/krish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562600" y="-76031"/>
            <a:ext cx="3581400" cy="521953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http://back2godhead.com/wp-content/uploads/2013/01/125_1977_12-07-32.jpg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571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So, the only way to attain Sri Krishna is by Devotion - BHAKTI. There is no other way.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16 - Into the Maz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114300" y="5029200"/>
            <a:ext cx="2286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00" numSld="12">
                <p:cTn id="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3" descr="G:\Goloka-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93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4549" y="2571750"/>
            <a:ext cx="3887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There are two divine energies covering the Knowledge..</a:t>
            </a:r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4549" y="209550"/>
            <a:ext cx="3887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How do we know?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It is in so many scriptures.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63842" name="Picture 2" descr="http://1.bp.blogspot.com/_sT52caoqM1A/TVDnGnhYh-I/AAAAAAAAAEQ/7fUMFNzd2VM/s1600/saraswa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57600" cy="5160605"/>
          </a:xfrm>
          <a:prstGeom prst="rect">
            <a:avLst/>
          </a:prstGeom>
          <a:noFill/>
        </p:spPr>
      </p:pic>
      <p:pic>
        <p:nvPicPr>
          <p:cNvPr id="163844" name="Picture 4" descr="http://1.bp.blogspot.com/-1GS1t7NGmxQ/UaXUYrPFgpI/AAAAAAAACZ4/YGzImGX9eas/s1600/saraswati-goddess-of-knowledge-QM06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379" y="0"/>
            <a:ext cx="3833621" cy="5143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09999" y="285750"/>
            <a:ext cx="16764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Vidya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&amp;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Saraswati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are different..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From </a:t>
            </a:r>
            <a:r>
              <a:rPr lang="en-US" sz="2000" dirty="0" err="1" smtClean="0">
                <a:solidFill>
                  <a:schemeClr val="bg1"/>
                </a:solidFill>
              </a:rPr>
              <a:t>Vidya</a:t>
            </a:r>
            <a:r>
              <a:rPr lang="en-US" sz="2000" dirty="0" smtClean="0">
                <a:solidFill>
                  <a:schemeClr val="bg1"/>
                </a:solidFill>
              </a:rPr>
              <a:t> comes unlimited </a:t>
            </a:r>
            <a:r>
              <a:rPr lang="en-US" sz="2000" dirty="0" err="1" smtClean="0">
                <a:solidFill>
                  <a:schemeClr val="bg1"/>
                </a:solidFill>
              </a:rPr>
              <a:t>Saraswatis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Vidya</a:t>
            </a:r>
            <a:r>
              <a:rPr lang="en-US" sz="2000" dirty="0" smtClean="0">
                <a:solidFill>
                  <a:schemeClr val="bg1"/>
                </a:solidFill>
              </a:rPr>
              <a:t> is purely spiritual..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58725"/>
            <a:ext cx="9144000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Knowledge:  </a:t>
            </a:r>
            <a:r>
              <a:rPr lang="en-US" sz="3200" dirty="0" err="1" smtClean="0"/>
              <a:t>Vidya</a:t>
            </a:r>
            <a:r>
              <a:rPr lang="en-US" sz="3200" dirty="0" smtClean="0"/>
              <a:t>, and </a:t>
            </a:r>
            <a:r>
              <a:rPr lang="en-US" sz="3200" dirty="0" err="1" smtClean="0"/>
              <a:t>Saraswati</a:t>
            </a:r>
            <a:r>
              <a:rPr lang="en-US" sz="3200" dirty="0" smtClean="0"/>
              <a:t>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Miracles Of Natur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2226" name="Picture 2" descr="http://api.ning.com/files/*adyOPQnxQnNR4C0VoWKzRidhUDSENmbzBuds0OFm0sKbSoi3JGzpqPmE3MF72FMmGS-3ISSUIjxo*gZGheOTUtcL6CUOauY/zzz613radharanilotusfeet.jpg"/>
          <p:cNvPicPr>
            <a:picLocks noChangeAspect="1" noChangeArrowheads="1"/>
          </p:cNvPicPr>
          <p:nvPr/>
        </p:nvPicPr>
        <p:blipFill>
          <a:blip r:embed="rId3" cstate="print"/>
          <a:srcRect t="6597" b="12847"/>
          <a:stretch>
            <a:fillRect/>
          </a:stretch>
        </p:blipFill>
        <p:spPr bwMode="auto">
          <a:xfrm>
            <a:off x="0" y="0"/>
            <a:ext cx="4999393" cy="5143500"/>
          </a:xfrm>
          <a:prstGeom prst="rect">
            <a:avLst/>
          </a:prstGeom>
          <a:noFill/>
        </p:spPr>
      </p:pic>
      <p:pic>
        <p:nvPicPr>
          <p:cNvPr id="6" name="Picture 4" descr="http://1.bp.blogspot.com/-1GS1t7NGmxQ/UaXUYrPFgpI/AAAAAAAACZ4/YGzImGX9eas/s1600/saraswati-goddess-of-knowledge-QM06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0379" y="0"/>
            <a:ext cx="3833621" cy="5143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/>
              <a:t>Vidya</a:t>
            </a:r>
            <a:r>
              <a:rPr lang="en-US" sz="3200" dirty="0" smtClean="0"/>
              <a:t> always makes one humble, not like </a:t>
            </a:r>
            <a:r>
              <a:rPr lang="en-US" sz="3200" dirty="0" err="1" smtClean="0"/>
              <a:t>Saraswati</a:t>
            </a:r>
            <a:r>
              <a:rPr lang="en-US" sz="3200" dirty="0" smtClean="0"/>
              <a:t>..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39266" name="Picture 2" descr="http://www.romapadaswami.com/allfiles/images/Haridas%20and%20LC.preview.JPG"/>
          <p:cNvPicPr>
            <a:picLocks noChangeAspect="1" noChangeArrowheads="1"/>
          </p:cNvPicPr>
          <p:nvPr/>
        </p:nvPicPr>
        <p:blipFill>
          <a:blip r:embed="rId3" cstate="print"/>
          <a:srcRect b="10625"/>
          <a:stretch>
            <a:fillRect/>
          </a:stretch>
        </p:blipFill>
        <p:spPr bwMode="auto">
          <a:xfrm>
            <a:off x="0" y="0"/>
            <a:ext cx="4621956" cy="5143500"/>
          </a:xfrm>
          <a:prstGeom prst="rect">
            <a:avLst/>
          </a:prstGeom>
          <a:noFill/>
        </p:spPr>
      </p:pic>
      <p:pic>
        <p:nvPicPr>
          <p:cNvPr id="139270" name="Picture 6" descr="Haridasa Thakura"/>
          <p:cNvPicPr>
            <a:picLocks noChangeAspect="1" noChangeArrowheads="1"/>
          </p:cNvPicPr>
          <p:nvPr/>
        </p:nvPicPr>
        <p:blipFill>
          <a:blip r:embed="rId4" cstate="print"/>
          <a:srcRect l="4010"/>
          <a:stretch>
            <a:fillRect/>
          </a:stretch>
        </p:blipFill>
        <p:spPr bwMode="auto">
          <a:xfrm>
            <a:off x="4648201" y="0"/>
            <a:ext cx="44958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Most of the </a:t>
            </a:r>
            <a:r>
              <a:rPr lang="en-US" sz="3200" dirty="0" err="1" smtClean="0"/>
              <a:t>Bhakti</a:t>
            </a:r>
            <a:r>
              <a:rPr lang="en-US" sz="3200" dirty="0" smtClean="0"/>
              <a:t> we know are Mixed (</a:t>
            </a:r>
            <a:r>
              <a:rPr lang="en-US" sz="3200" dirty="0" err="1" smtClean="0"/>
              <a:t>Misra</a:t>
            </a:r>
            <a:r>
              <a:rPr lang="en-US" sz="3200" dirty="0" smtClean="0"/>
              <a:t> </a:t>
            </a:r>
            <a:r>
              <a:rPr lang="en-US" sz="3200" dirty="0" err="1" smtClean="0"/>
              <a:t>Bhakti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962400" y="1733550"/>
            <a:ext cx="3810000" cy="3200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Bevel 10"/>
          <p:cNvSpPr/>
          <p:nvPr/>
        </p:nvSpPr>
        <p:spPr>
          <a:xfrm>
            <a:off x="76200" y="4095750"/>
            <a:ext cx="3200400" cy="100965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Adharma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Bhakti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(Lowest,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 Goal: Comfortable Life)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Bevel 11"/>
          <p:cNvSpPr/>
          <p:nvPr/>
        </p:nvSpPr>
        <p:spPr>
          <a:xfrm>
            <a:off x="1371600" y="2933700"/>
            <a:ext cx="3200400" cy="100965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Karma </a:t>
            </a:r>
            <a:r>
              <a:rPr lang="en-US" sz="1800" b="1" dirty="0" err="1" smtClean="0">
                <a:solidFill>
                  <a:schemeClr val="bg1"/>
                </a:solidFill>
              </a:rPr>
              <a:t>Misra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Bhakti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(</a:t>
            </a:r>
            <a:r>
              <a:rPr lang="en-US" sz="1800" b="1" dirty="0" err="1" smtClean="0">
                <a:solidFill>
                  <a:schemeClr val="bg1"/>
                </a:solidFill>
              </a:rPr>
              <a:t>Chaya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Bhakti</a:t>
            </a:r>
            <a:r>
              <a:rPr lang="en-US" sz="1800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 Goal: Heavenly Enjoyment)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3" name="Bevel 12"/>
          <p:cNvSpPr/>
          <p:nvPr/>
        </p:nvSpPr>
        <p:spPr>
          <a:xfrm>
            <a:off x="3124200" y="1790700"/>
            <a:ext cx="3200400" cy="100965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 smtClean="0">
                <a:solidFill>
                  <a:srgbClr val="FFFF00"/>
                </a:solidFill>
              </a:rPr>
              <a:t>Jnana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Misra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Bhakti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(</a:t>
            </a:r>
            <a:r>
              <a:rPr lang="en-US" sz="1800" b="1" dirty="0" err="1" smtClean="0">
                <a:solidFill>
                  <a:srgbClr val="FFFF00"/>
                </a:solidFill>
              </a:rPr>
              <a:t>Chaya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Bhakti</a:t>
            </a:r>
            <a:r>
              <a:rPr lang="en-US" sz="1800" b="1" dirty="0" smtClean="0">
                <a:solidFill>
                  <a:srgbClr val="FFFF00"/>
                </a:solidFill>
              </a:rPr>
              <a:t>, Goal: </a:t>
            </a:r>
            <a:r>
              <a:rPr lang="en-US" sz="1800" b="1" dirty="0" err="1" smtClean="0">
                <a:solidFill>
                  <a:srgbClr val="FFFF00"/>
                </a:solidFill>
              </a:rPr>
              <a:t>Mukti</a:t>
            </a:r>
            <a:r>
              <a:rPr lang="en-US" sz="1800" b="1" dirty="0" smtClean="0">
                <a:solidFill>
                  <a:srgbClr val="FFFF00"/>
                </a:solidFill>
              </a:rPr>
              <a:t>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4" name="Bevel 13"/>
          <p:cNvSpPr/>
          <p:nvPr/>
        </p:nvSpPr>
        <p:spPr>
          <a:xfrm>
            <a:off x="5029200" y="647700"/>
            <a:ext cx="3200400" cy="100965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Pure </a:t>
            </a:r>
            <a:r>
              <a:rPr lang="en-US" sz="2000" b="1" dirty="0" err="1" smtClean="0">
                <a:solidFill>
                  <a:srgbClr val="FFFF00"/>
                </a:solidFill>
              </a:rPr>
              <a:t>Bhakti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(Unconditional &amp; </a:t>
            </a:r>
            <a:r>
              <a:rPr lang="en-US" sz="2000" b="1" dirty="0" err="1" smtClean="0">
                <a:solidFill>
                  <a:srgbClr val="FFFF00"/>
                </a:solidFill>
              </a:rPr>
              <a:t>Ananya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81915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Goal?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124930" name="Picture 2" descr="http://wwx.deccanchronicle.com/sites/default/files/mediaimages/gallery/2013/Oct/India-Festival-Dussehra-Durga-Puja%20(1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8481303" cy="5143500"/>
          </a:xfrm>
          <a:prstGeom prst="rect">
            <a:avLst/>
          </a:prstGeom>
          <a:noFill/>
        </p:spPr>
      </p:pic>
      <p:pic>
        <p:nvPicPr>
          <p:cNvPr id="124934" name="Picture 6" descr="http://vedicgoddess.weebly.com/uploads/3/1/4/3/3143584/6342728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1292" y="0"/>
            <a:ext cx="2462708" cy="3257550"/>
          </a:xfrm>
          <a:prstGeom prst="rect">
            <a:avLst/>
          </a:prstGeom>
          <a:noFill/>
        </p:spPr>
      </p:pic>
      <p:sp>
        <p:nvSpPr>
          <p:cNvPr id="6" name="Bevel 5"/>
          <p:cNvSpPr/>
          <p:nvPr/>
        </p:nvSpPr>
        <p:spPr>
          <a:xfrm>
            <a:off x="5867400" y="4095750"/>
            <a:ext cx="3200400" cy="100965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Adharma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Bhakti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(Lowest,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  Goal: Comfortable Life)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8" name="Picture 6" descr="http://blog.delanco.org/wp-content/uploads/2012/08/juniorhigh2worsh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343024"/>
            <a:ext cx="5791200" cy="3800476"/>
          </a:xfrm>
          <a:prstGeom prst="rect">
            <a:avLst/>
          </a:prstGeom>
          <a:noFill/>
        </p:spPr>
      </p:pic>
      <p:pic>
        <p:nvPicPr>
          <p:cNvPr id="125956" name="Picture 4" descr="http://www.doverbaptistchurchnc.org/images/worsh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0" y="0"/>
            <a:ext cx="6953250" cy="2981326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25954" name="Picture 2" descr="http://www.ignatiusinsight.com/images/bookcovers/ccschonborn_whoneedsgod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352800" cy="5143500"/>
          </a:xfrm>
          <a:prstGeom prst="rect">
            <a:avLst/>
          </a:prstGeom>
          <a:noFill/>
        </p:spPr>
      </p:pic>
      <p:sp>
        <p:nvSpPr>
          <p:cNvPr id="7" name="Bevel 6"/>
          <p:cNvSpPr/>
          <p:nvPr/>
        </p:nvSpPr>
        <p:spPr>
          <a:xfrm>
            <a:off x="152400" y="3943350"/>
            <a:ext cx="3200400" cy="1009650"/>
          </a:xfrm>
          <a:prstGeom prst="beve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1"/>
                </a:solidFill>
              </a:rPr>
              <a:t>Karma </a:t>
            </a:r>
            <a:r>
              <a:rPr lang="en-US" b="1" dirty="0" err="1" smtClean="0">
                <a:solidFill>
                  <a:schemeClr val="bg1"/>
                </a:solidFill>
              </a:rPr>
              <a:t>Misra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Bhakti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Chaya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Bhakti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Goal: Heavenly Enjoyment)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cyogipilgrimage.files.wordpress.com/2012/05/389384_10151100428530615_266948765614_22100074_79538745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32" name="Picture 8" descr="http://www.globallightminds.com/wp-content/uploads/2011/09/250153_2107698896039_1352550804_32438262_131365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199"/>
            <a:ext cx="3200400" cy="24003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" name="Picture 6" descr="https://encrypted-tbn2.gstatic.com/images?q=tbn:ANd9GcS0FFWeImcQda73BJGfe4O_gxluN6SoMEipba6HadtpP8iWnXWeG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 flipV="1">
            <a:off x="527505" y="-527505"/>
            <a:ext cx="2800350" cy="38553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ww1.prweb.com/prfiles/2011/08/11/8809056/AYNewCo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733550"/>
            <a:ext cx="1633491" cy="26479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Bevel 9"/>
          <p:cNvSpPr/>
          <p:nvPr/>
        </p:nvSpPr>
        <p:spPr>
          <a:xfrm>
            <a:off x="3505200" y="4019550"/>
            <a:ext cx="3200400" cy="1009650"/>
          </a:xfrm>
          <a:prstGeom prst="beve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 smtClean="0">
                <a:solidFill>
                  <a:srgbClr val="FFFF00"/>
                </a:solidFill>
              </a:rPr>
              <a:t>Jnana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Misra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Bhakti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(</a:t>
            </a:r>
            <a:r>
              <a:rPr lang="en-US" sz="1800" b="1" dirty="0" err="1" smtClean="0">
                <a:solidFill>
                  <a:srgbClr val="FFFF00"/>
                </a:solidFill>
              </a:rPr>
              <a:t>Chaya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Bhakti</a:t>
            </a:r>
            <a:r>
              <a:rPr lang="en-US" sz="1800" b="1" dirty="0" smtClean="0">
                <a:solidFill>
                  <a:srgbClr val="FFFF00"/>
                </a:solidFill>
              </a:rPr>
              <a:t>, Goal: </a:t>
            </a:r>
            <a:r>
              <a:rPr lang="en-US" sz="1800" b="1" dirty="0" err="1" smtClean="0">
                <a:solidFill>
                  <a:srgbClr val="FFFF00"/>
                </a:solidFill>
              </a:rPr>
              <a:t>Mukti</a:t>
            </a:r>
            <a:r>
              <a:rPr lang="en-US" sz="1800" b="1" dirty="0" smtClean="0">
                <a:solidFill>
                  <a:srgbClr val="FFFF00"/>
                </a:solidFill>
              </a:rPr>
              <a:t>)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26978" name="Picture 2" descr="http://api.ning.com/files/kEKgDR*VRMPD3u31k6RXR9gBGsxDkapXfpzcX1sEaw1Fkd3hKILMhrLssEZ9fkYkJfLiHVGV8bBF06aBeTER87FebnwcwpLYwd*SqL5kOeY_/caitanya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43569" cy="5143499"/>
          </a:xfrm>
          <a:prstGeom prst="rect">
            <a:avLst/>
          </a:prstGeom>
          <a:noFill/>
        </p:spPr>
      </p:pic>
      <p:pic>
        <p:nvPicPr>
          <p:cNvPr id="126980" name="Picture 4" descr="http://gaudiyahistory.com/wp-content/gallery/caitanya-mahaprabhu/chaitanya-mahaprabhu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775" y="54468"/>
            <a:ext cx="3578225" cy="5089032"/>
          </a:xfrm>
          <a:prstGeom prst="rect">
            <a:avLst/>
          </a:prstGeom>
          <a:noFill/>
        </p:spPr>
      </p:pic>
      <p:sp>
        <p:nvSpPr>
          <p:cNvPr id="6" name="Bevel 5"/>
          <p:cNvSpPr/>
          <p:nvPr/>
        </p:nvSpPr>
        <p:spPr>
          <a:xfrm>
            <a:off x="4343400" y="4019550"/>
            <a:ext cx="3200400" cy="1009650"/>
          </a:xfrm>
          <a:prstGeom prst="beve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Pure </a:t>
            </a:r>
            <a:r>
              <a:rPr lang="en-US" sz="2000" b="1" dirty="0" err="1" smtClean="0">
                <a:solidFill>
                  <a:srgbClr val="FFFF00"/>
                </a:solidFill>
              </a:rPr>
              <a:t>Bhakti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(Unconditional &amp; </a:t>
            </a:r>
            <a:r>
              <a:rPr lang="en-US" sz="2000" b="1" dirty="0" err="1" smtClean="0">
                <a:solidFill>
                  <a:srgbClr val="FFFF00"/>
                </a:solidFill>
              </a:rPr>
              <a:t>Ananya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07874" name="Picture 2" descr="http://www.tushky.com/blog/wp-content/uploads/2013/12/New-Year-Dance-Party-Image-Courtesy-Feedio.net_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4025" cy="2602204"/>
          </a:xfrm>
          <a:prstGeom prst="rect">
            <a:avLst/>
          </a:prstGeom>
          <a:noFill/>
        </p:spPr>
      </p:pic>
      <p:pic>
        <p:nvPicPr>
          <p:cNvPr id="4" name="Picture 6" descr="http://ak7.picdn.net/shutterstock/videos/1346035/preview/stock-footage-the-bright-sun-is-setting-over-water-with-gentle-wav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571750"/>
            <a:ext cx="4267200" cy="2571750"/>
          </a:xfrm>
          <a:prstGeom prst="rect">
            <a:avLst/>
          </a:prstGeom>
          <a:noFill/>
        </p:spPr>
      </p:pic>
      <p:pic>
        <p:nvPicPr>
          <p:cNvPr id="5" name="Picture 2" descr="http://www.writerscafe.org/uploads/stories/b8e79dc74cd640194cd45ce9bdf8db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724150"/>
            <a:ext cx="1981200" cy="19812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7876" name="Picture 4" descr="http://www.harekrishnasociety.com/wp-content/uploads/2012/12/483572_10152260491015375_1783193929_n-300x2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0"/>
            <a:ext cx="4876800" cy="40195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038350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1. Gross Self Enjoyment in Heaven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8624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Spiritual Death in Brahman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417195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3. Divine bliss in making Krishna happy..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19812" name="Picture 4" descr="http://gaudiyahistory.com/wp-content/uploads/2011/08/Narottama-Dasa-Thakura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45829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152400" y="133350"/>
            <a:ext cx="7924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Dharmacari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madhye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bahuta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karma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nistha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Koti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karma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nistha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madhye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eka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jnani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srestha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Koti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jnani-madhye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haya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eka-jana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mukta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Koti-mukta-madhye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durlabha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eka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Krsna-bhakta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itchFamily="34" charset="-128"/>
                <a:cs typeface="Arial" pitchFamily="34" charset="0"/>
              </a:rPr>
              <a:t>				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 Unicode MS" pitchFamily="34" charset="-128"/>
                <a:cs typeface="Arial" pitchFamily="34" charset="0"/>
              </a:rPr>
              <a:t>...... (C.C. Madhya 19.147-148)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228600" y="2724150"/>
            <a:ext cx="861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[ Among the followers of Vedic dharma, most of them follow the process of karma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fruitive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 activity) distinguishing pious and impious activities. Out of millions of such people, there may be one who is actually wise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jnani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). Out of many millions of such wise persons, only one may actually become liberated (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mukta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), and out of many millions of such liberated persons, a pure devotee of Lord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Krsna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Unicode MS" pitchFamily="34" charset="-128"/>
                <a:cs typeface="Arial" pitchFamily="34" charset="0"/>
              </a:rPr>
              <a:t> is very rarely found.]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9572" name="Picture 4" descr="https://encrypted-tbn0.gstatic.com/images?q=tbn:ANd9GcRhIxDoOZV70ITZLSpHNoXYZEF8G7_Xvs443WxDQx-st2SI_t6B"/>
          <p:cNvPicPr>
            <a:picLocks noChangeAspect="1" noChangeArrowheads="1"/>
          </p:cNvPicPr>
          <p:nvPr/>
        </p:nvPicPr>
        <p:blipFill>
          <a:blip r:embed="rId3" cstate="print"/>
          <a:srcRect t="4074" b="5556"/>
          <a:stretch>
            <a:fillRect/>
          </a:stretch>
        </p:blipFill>
        <p:spPr bwMode="auto">
          <a:xfrm>
            <a:off x="4219016" y="0"/>
            <a:ext cx="4924984" cy="3333750"/>
          </a:xfrm>
          <a:prstGeom prst="rect">
            <a:avLst/>
          </a:prstGeom>
          <a:noFill/>
        </p:spPr>
      </p:pic>
      <p:pic>
        <p:nvPicPr>
          <p:cNvPr id="108546" name="Picture 2" descr="http://lohasau.com/blog/wp-content/uploads/2013/09/mad-scientist-o.jpg"/>
          <p:cNvPicPr>
            <a:picLocks noChangeAspect="1" noChangeArrowheads="1"/>
          </p:cNvPicPr>
          <p:nvPr/>
        </p:nvPicPr>
        <p:blipFill>
          <a:blip r:embed="rId4" cstate="print"/>
          <a:srcRect r="15200"/>
          <a:stretch>
            <a:fillRect/>
          </a:stretch>
        </p:blipFill>
        <p:spPr bwMode="auto">
          <a:xfrm>
            <a:off x="-1" y="0"/>
            <a:ext cx="4257559" cy="33337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3393579"/>
            <a:ext cx="54040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There are 2 kinds of knowledge..</a:t>
            </a:r>
          </a:p>
          <a:p>
            <a:endParaRPr lang="en-US" sz="1800" dirty="0" smtClean="0"/>
          </a:p>
          <a:p>
            <a:pPr marL="914400"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Material Knowledge</a:t>
            </a:r>
          </a:p>
          <a:p>
            <a:pPr marL="914400"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Spiritual Knowledge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farm9.staticflickr.com/8424/7715547712_6e7f43d0f5_o.jpg"/>
          <p:cNvPicPr>
            <a:picLocks noChangeAspect="1" noChangeArrowheads="1"/>
          </p:cNvPicPr>
          <p:nvPr/>
        </p:nvPicPr>
        <p:blipFill>
          <a:blip r:embed="rId4" cstate="print"/>
          <a:srcRect t="10960"/>
          <a:stretch>
            <a:fillRect/>
          </a:stretch>
        </p:blipFill>
        <p:spPr bwMode="auto">
          <a:xfrm>
            <a:off x="1" y="19976"/>
            <a:ext cx="9143999" cy="5123524"/>
          </a:xfrm>
          <a:prstGeom prst="rect">
            <a:avLst/>
          </a:prstGeom>
          <a:noFill/>
        </p:spPr>
      </p:pic>
      <p:pic>
        <p:nvPicPr>
          <p:cNvPr id="5" name="Picture 4" descr="http://www.dollsofindia.com/images/products/terracotta-statues/vaishnava-kirtaniya-group-krishna-devotees-BX70_l.jpg"/>
          <p:cNvPicPr>
            <a:picLocks noChangeAspect="1" noChangeArrowheads="1"/>
          </p:cNvPicPr>
          <p:nvPr/>
        </p:nvPicPr>
        <p:blipFill>
          <a:blip r:embed="rId5" cstate="print"/>
          <a:srcRect l="79659" t="8933" b="39456"/>
          <a:stretch>
            <a:fillRect/>
          </a:stretch>
        </p:blipFill>
        <p:spPr bwMode="auto">
          <a:xfrm>
            <a:off x="5815132" y="0"/>
            <a:ext cx="3328867" cy="4476750"/>
          </a:xfrm>
          <a:prstGeom prst="ellipse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021C0B-39DD-496E-A217-0D1DDCA6E62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1" y="285750"/>
            <a:ext cx="6324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smtClean="0">
                <a:solidFill>
                  <a:srgbClr val="FFFF00"/>
                </a:solidFill>
              </a:rPr>
              <a:t>na pārameṣṭhyaḿ na mahendra-dhiṣṇyaḿ</a:t>
            </a:r>
          </a:p>
          <a:p>
            <a:r>
              <a:rPr lang="vi-VN" sz="2400" smtClean="0">
                <a:solidFill>
                  <a:srgbClr val="FFFF00"/>
                </a:solidFill>
              </a:rPr>
              <a:t>na sārvabhaumaḿ na rasādhipatyam</a:t>
            </a:r>
          </a:p>
          <a:p>
            <a:r>
              <a:rPr lang="vi-VN" sz="2400" smtClean="0">
                <a:solidFill>
                  <a:srgbClr val="FFFF00"/>
                </a:solidFill>
              </a:rPr>
              <a:t>na yoga-siddhīr apunar-bhavaḿ vā</a:t>
            </a:r>
          </a:p>
          <a:p>
            <a:r>
              <a:rPr lang="vi-VN" sz="2400" smtClean="0">
                <a:solidFill>
                  <a:srgbClr val="FFFF00"/>
                </a:solidFill>
              </a:rPr>
              <a:t>mayy arpitātmecchati mad vinānyat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                                     </a:t>
            </a:r>
            <a:r>
              <a:rPr lang="en-US" sz="2400" smtClean="0">
                <a:solidFill>
                  <a:srgbClr val="FFC000"/>
                </a:solidFill>
              </a:rPr>
              <a:t> </a:t>
            </a:r>
            <a:r>
              <a:rPr lang="en-US" sz="2000" smtClean="0">
                <a:solidFill>
                  <a:srgbClr val="FFC000"/>
                </a:solidFill>
              </a:rPr>
              <a:t>(S.B. 11.14.14)</a:t>
            </a:r>
            <a:endParaRPr lang="vi-VN" sz="2000">
              <a:solidFill>
                <a:srgbClr val="FFC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66950"/>
            <a:ext cx="3886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One who has fixed his consciousness on Me desires neither the position or abode of Lord </a:t>
            </a:r>
            <a:r>
              <a:rPr lang="en-US" sz="1800" dirty="0" err="1" smtClean="0">
                <a:solidFill>
                  <a:schemeClr val="bg1"/>
                </a:solidFill>
              </a:rPr>
              <a:t>Brahmā</a:t>
            </a:r>
            <a:r>
              <a:rPr lang="en-US" sz="1800" dirty="0" smtClean="0">
                <a:solidFill>
                  <a:schemeClr val="bg1"/>
                </a:solidFill>
              </a:rPr>
              <a:t> or Lord </a:t>
            </a:r>
            <a:r>
              <a:rPr lang="en-US" sz="1800" dirty="0" err="1" smtClean="0">
                <a:solidFill>
                  <a:schemeClr val="bg1"/>
                </a:solidFill>
              </a:rPr>
              <a:t>Indra</a:t>
            </a:r>
            <a:r>
              <a:rPr lang="en-US" sz="1800" dirty="0" smtClean="0">
                <a:solidFill>
                  <a:schemeClr val="bg1"/>
                </a:solidFill>
              </a:rPr>
              <a:t>, nor an empire on the earth, nor sovereignty in the lower planetary systems, nor the eightfold perfection of yoga, nor liberation from birth and death. Such a person desires Me alone.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0431" y="0"/>
            <a:ext cx="10214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SB-17</a:t>
            </a:r>
            <a:endParaRPr lang="en-US" sz="2800" dirty="0"/>
          </a:p>
        </p:txBody>
      </p:sp>
      <p:pic>
        <p:nvPicPr>
          <p:cNvPr id="9" name="SB-17-Na Paramesthyam Na Mahendra Dhisny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34400" y="44005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3335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Those </a:t>
            </a:r>
            <a:r>
              <a:rPr lang="en-US" sz="2000" dirty="0" err="1" smtClean="0">
                <a:solidFill>
                  <a:srgbClr val="FFC000"/>
                </a:solidFill>
              </a:rPr>
              <a:t>Bhaktas</a:t>
            </a:r>
            <a:r>
              <a:rPr lang="en-US" sz="2000" dirty="0" smtClean="0">
                <a:solidFill>
                  <a:srgbClr val="FFC000"/>
                </a:solidFill>
              </a:rPr>
              <a:t> are always in the heart of Krishna!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120833" name="Rectangle 1"/>
          <p:cNvSpPr>
            <a:spLocks noChangeArrowheads="1"/>
          </p:cNvSpPr>
          <p:nvPr/>
        </p:nvSpPr>
        <p:spPr bwMode="auto">
          <a:xfrm>
            <a:off x="381000" y="1428750"/>
            <a:ext cx="563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Sadhavo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hrdayam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mahyam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Sadhunam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hrdayam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tv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aham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Mad-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anyat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te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na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jananti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Naham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tebhyo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manag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api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Unicode MS" pitchFamily="34" charset="-128"/>
                <a:cs typeface="Arial" pitchFamily="34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 Unicode MS" pitchFamily="34" charset="-128"/>
                <a:cs typeface="Arial" pitchFamily="34" charset="0"/>
              </a:rPr>
              <a:t>........(S.B. 9.4.68)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33375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rPr>
              <a:t>[ Lord </a:t>
            </a:r>
            <a:r>
              <a:rPr lang="en-US" sz="2000" dirty="0" err="1" smtClean="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rPr>
              <a:t>Krsna</a:t>
            </a:r>
            <a:r>
              <a:rPr lang="en-US" sz="2000" dirty="0" smtClean="0">
                <a:solidFill>
                  <a:schemeClr val="bg1"/>
                </a:solidFill>
                <a:latin typeface="Arial Unicode MS" pitchFamily="34" charset="-128"/>
                <a:cs typeface="Arial" pitchFamily="34" charset="0"/>
              </a:rPr>
              <a:t> says, �My pure devotee is always within the core of My heart, and I am always in his heart. My devotee does not know anything else but Me, and I do not recognize anyone else as mine.�]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gaudiyahistory.com/wp-content/uploads/2011/08/Narottama-Dasa-Thakura-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33350"/>
            <a:ext cx="3382501" cy="2332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3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AB3DE707-0D6B-442E-AA44-CD61F09262AF}" type="slidenum">
              <a:rPr lang="en-US" smtClean="0">
                <a:latin typeface="Arial" charset="0"/>
                <a:ea typeface="MS PGothic" pitchFamily="34" charset="-128"/>
              </a:rPr>
              <a:pPr>
                <a:buFont typeface="Times New Roman" pitchFamily="18" charset="0"/>
                <a:buNone/>
              </a:pPr>
              <a:t>52</a:t>
            </a:fld>
            <a:endParaRPr lang="en-US" smtClean="0">
              <a:latin typeface="Arial" charset="0"/>
              <a:ea typeface="MS PGothic" pitchFamily="34" charset="-128"/>
            </a:endParaRPr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0" y="0"/>
            <a:ext cx="944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66FF66"/>
                </a:solidFill>
              </a:rPr>
              <a:t>E-57</a:t>
            </a:r>
            <a:endParaRPr lang="en-US" sz="2800" b="1" dirty="0">
              <a:solidFill>
                <a:srgbClr val="66FF66"/>
              </a:solidFill>
            </a:endParaRPr>
          </a:p>
        </p:txBody>
      </p:sp>
      <p:sp>
        <p:nvSpPr>
          <p:cNvPr id="53252" name="Rectangle 2"/>
          <p:cNvSpPr>
            <a:spLocks noChangeArrowheads="1"/>
          </p:cNvSpPr>
          <p:nvPr/>
        </p:nvSpPr>
        <p:spPr bwMode="auto">
          <a:xfrm>
            <a:off x="990600" y="57150"/>
            <a:ext cx="4724400" cy="500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</a:rPr>
              <a:t>Giridhara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Baalam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Gopaalam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Govinda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Raamam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Keshavam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Komazha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Kaantam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Arbhudam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Krishnam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Vande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Jagat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Padam</a:t>
            </a:r>
            <a:r>
              <a:rPr lang="en-US" sz="1800" dirty="0" smtClean="0">
                <a:solidFill>
                  <a:srgbClr val="FFFF00"/>
                </a:solidFill>
              </a:rPr>
              <a:t> ..(</a:t>
            </a:r>
            <a:r>
              <a:rPr lang="en-US" sz="1800" dirty="0" err="1" smtClean="0">
                <a:solidFill>
                  <a:srgbClr val="FFFF00"/>
                </a:solidFill>
              </a:rPr>
              <a:t>Giri</a:t>
            </a:r>
            <a:r>
              <a:rPr lang="en-US" sz="1800" dirty="0" smtClean="0">
                <a:solidFill>
                  <a:srgbClr val="FFFF00"/>
                </a:solidFill>
              </a:rPr>
              <a:t>) </a:t>
            </a:r>
          </a:p>
          <a:p>
            <a:endParaRPr lang="en-US" sz="1050" dirty="0" smtClean="0">
              <a:solidFill>
                <a:srgbClr val="FFFF00"/>
              </a:solidFill>
            </a:endParaRPr>
          </a:p>
          <a:p>
            <a:r>
              <a:rPr lang="en-US" sz="1800" dirty="0" err="1" smtClean="0">
                <a:solidFill>
                  <a:schemeClr val="bg1"/>
                </a:solidFill>
              </a:rPr>
              <a:t>Murali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Manohara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Sundaram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Mukundaa</a:t>
            </a:r>
            <a:r>
              <a:rPr lang="en-US" sz="1800" dirty="0" smtClean="0">
                <a:solidFill>
                  <a:schemeClr val="bg1"/>
                </a:solidFill>
              </a:rPr>
              <a:t> O' </a:t>
            </a:r>
            <a:r>
              <a:rPr lang="en-US" sz="1800" dirty="0" err="1" smtClean="0">
                <a:solidFill>
                  <a:schemeClr val="bg1"/>
                </a:solidFill>
              </a:rPr>
              <a:t>Madhu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Sudhanam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Vrindaa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Vanapura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Vaasanam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Krishnam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Vande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Jagat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Padam</a:t>
            </a:r>
            <a:r>
              <a:rPr lang="en-US" sz="1800" dirty="0" smtClean="0">
                <a:solidFill>
                  <a:schemeClr val="bg1"/>
                </a:solidFill>
              </a:rPr>
              <a:t> ..(</a:t>
            </a:r>
            <a:r>
              <a:rPr lang="en-US" sz="1800" dirty="0" err="1" smtClean="0">
                <a:solidFill>
                  <a:schemeClr val="bg1"/>
                </a:solidFill>
              </a:rPr>
              <a:t>Giri</a:t>
            </a:r>
            <a:r>
              <a:rPr lang="en-US" sz="1800" dirty="0" smtClean="0">
                <a:solidFill>
                  <a:srgbClr val="FFFF00"/>
                </a:solidFill>
              </a:rPr>
              <a:t>) </a:t>
            </a:r>
          </a:p>
          <a:p>
            <a:endParaRPr lang="en-US" sz="1050" dirty="0" smtClean="0">
              <a:solidFill>
                <a:srgbClr val="FFFF00"/>
              </a:solidFill>
            </a:endParaRPr>
          </a:p>
          <a:p>
            <a:r>
              <a:rPr lang="en-US" sz="1800" dirty="0" err="1" smtClean="0">
                <a:solidFill>
                  <a:srgbClr val="FFFF00"/>
                </a:solidFill>
              </a:rPr>
              <a:t>Gokula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Manjuzhaa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Manmatham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Govindaa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Adi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Shobhanam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Gopika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Lolam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Mangalam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rgbClr val="FFFF00"/>
                </a:solidFill>
              </a:rPr>
              <a:t>Krishnam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Vande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Jagat</a:t>
            </a:r>
            <a:r>
              <a:rPr lang="en-US" sz="1800" dirty="0" smtClean="0">
                <a:solidFill>
                  <a:srgbClr val="FFFF00"/>
                </a:solidFill>
              </a:rPr>
              <a:t> </a:t>
            </a:r>
            <a:r>
              <a:rPr lang="en-US" sz="1800" dirty="0" err="1" smtClean="0">
                <a:solidFill>
                  <a:srgbClr val="FFFF00"/>
                </a:solidFill>
              </a:rPr>
              <a:t>Padam</a:t>
            </a:r>
            <a:r>
              <a:rPr lang="en-US" sz="1800" dirty="0" smtClean="0">
                <a:solidFill>
                  <a:srgbClr val="FFFF00"/>
                </a:solidFill>
              </a:rPr>
              <a:t> ..(</a:t>
            </a:r>
            <a:r>
              <a:rPr lang="en-US" sz="1800" dirty="0" err="1" smtClean="0">
                <a:solidFill>
                  <a:srgbClr val="FFFF00"/>
                </a:solidFill>
              </a:rPr>
              <a:t>Giri</a:t>
            </a:r>
            <a:r>
              <a:rPr lang="en-US" sz="1800" dirty="0" smtClean="0">
                <a:solidFill>
                  <a:srgbClr val="FFFF00"/>
                </a:solidFill>
              </a:rPr>
              <a:t>) </a:t>
            </a:r>
          </a:p>
          <a:p>
            <a:endParaRPr lang="en-US" sz="1050" dirty="0" smtClean="0">
              <a:solidFill>
                <a:srgbClr val="FFFF00"/>
              </a:solidFill>
            </a:endParaRPr>
          </a:p>
          <a:p>
            <a:r>
              <a:rPr lang="en-US" sz="1800" dirty="0" err="1" smtClean="0">
                <a:solidFill>
                  <a:schemeClr val="bg1"/>
                </a:solidFill>
              </a:rPr>
              <a:t>Vishamaya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Kaazhiya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Nartanam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Krishnaa</a:t>
            </a:r>
            <a:r>
              <a:rPr lang="en-US" sz="1800" dirty="0" smtClean="0">
                <a:solidFill>
                  <a:schemeClr val="bg1"/>
                </a:solidFill>
              </a:rPr>
              <a:t> O' Nanda </a:t>
            </a:r>
            <a:r>
              <a:rPr lang="en-US" sz="1800" dirty="0" err="1" smtClean="0">
                <a:solidFill>
                  <a:schemeClr val="bg1"/>
                </a:solidFill>
              </a:rPr>
              <a:t>Nandanam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Vishama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Kesi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Martanam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1800" dirty="0" err="1" smtClean="0">
                <a:solidFill>
                  <a:schemeClr val="bg1"/>
                </a:solidFill>
              </a:rPr>
              <a:t>Krishnam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Vande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Jagat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Padam</a:t>
            </a:r>
            <a:r>
              <a:rPr lang="en-US" sz="1800" dirty="0" smtClean="0">
                <a:solidFill>
                  <a:schemeClr val="bg1"/>
                </a:solidFill>
              </a:rPr>
              <a:t> ..(</a:t>
            </a:r>
            <a:r>
              <a:rPr lang="en-US" sz="1800" dirty="0" err="1" smtClean="0">
                <a:solidFill>
                  <a:schemeClr val="bg1"/>
                </a:solidFill>
              </a:rPr>
              <a:t>Giri</a:t>
            </a:r>
            <a:r>
              <a:rPr lang="en-US" sz="1800" dirty="0" smtClean="0">
                <a:solidFill>
                  <a:schemeClr val="bg1"/>
                </a:solidFill>
              </a:rPr>
              <a:t>)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174082" name="Picture 2" descr="http://upload.wikimedia.org/wikipedia/commons/7/70/Krishna_Holding_Mount_Govardhan_-_Cr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0"/>
            <a:ext cx="3429000" cy="51435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" name="E-57-Giridhara Balam Gopala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81000" y="4400550"/>
            <a:ext cx="381000" cy="381000"/>
          </a:xfrm>
          <a:prstGeom prst="rect">
            <a:avLst/>
          </a:prstGeom>
        </p:spPr>
      </p:pic>
      <p:pic>
        <p:nvPicPr>
          <p:cNvPr id="15" name="E-57-Giridhara Balam Gopalam - Base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486400" y="440055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6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5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733550"/>
            <a:ext cx="89916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9900"/>
                </a:solidFill>
              </a:rPr>
              <a:t>Skipped the Great Pastime of </a:t>
            </a:r>
            <a:r>
              <a:rPr lang="en-US" sz="4000" dirty="0" err="1" smtClean="0">
                <a:solidFill>
                  <a:srgbClr val="FF9900"/>
                </a:solidFill>
              </a:rPr>
              <a:t>Radha</a:t>
            </a:r>
            <a:r>
              <a:rPr lang="en-US" sz="4000" dirty="0" smtClean="0">
                <a:solidFill>
                  <a:srgbClr val="FF9900"/>
                </a:solidFill>
              </a:rPr>
              <a:t> </a:t>
            </a:r>
            <a:r>
              <a:rPr lang="en-US" sz="4000" dirty="0" err="1" smtClean="0">
                <a:solidFill>
                  <a:srgbClr val="FF9900"/>
                </a:solidFill>
              </a:rPr>
              <a:t>Rani</a:t>
            </a:r>
            <a:r>
              <a:rPr lang="en-US" sz="4000" dirty="0" smtClean="0">
                <a:solidFill>
                  <a:srgbClr val="FF9900"/>
                </a:solidFill>
              </a:rPr>
              <a:t> and Sri Krishna related to this topic..</a:t>
            </a:r>
            <a:endParaRPr lang="en-US" sz="4000" dirty="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://api.ning.com/files/8-J-2qOPV2gD5s57-uVvZWkgrimxZtB4HK-K*pRlCnvkpj3AD6MHsypLjZ7bHeHlX*aDVAIAuWeROSkAtCa9zw__/radheshay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759" y="0"/>
            <a:ext cx="2633241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249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4767263"/>
            <a:ext cx="2133600" cy="273844"/>
          </a:xfrm>
          <a:noFill/>
          <a:ln>
            <a:miter lim="800000"/>
          </a:ln>
        </p:spPr>
        <p:txBody>
          <a:bodyPr/>
          <a:lstStyle/>
          <a:p>
            <a:pPr>
              <a:buFont typeface="Times New Roman" pitchFamily="18" charset="0"/>
              <a:buNone/>
            </a:pPr>
            <a:fld id="{45B9FDD6-B8B3-45BB-8C5D-8D2FBE6E27C1}" type="slidenum">
              <a:rPr lang="en-US" sz="1200" b="0" smtClean="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rPr>
              <a:pPr>
                <a:buFont typeface="Times New Roman" pitchFamily="18" charset="0"/>
                <a:buNone/>
              </a:pPr>
              <a:t>54</a:t>
            </a:fld>
            <a:endParaRPr lang="en-US" sz="1200" b="0" smtClean="0">
              <a:solidFill>
                <a:srgbClr val="898989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4932" name="Rectangle 3"/>
          <p:cNvSpPr>
            <a:spLocks noChangeArrowheads="1"/>
          </p:cNvSpPr>
          <p:nvPr/>
        </p:nvSpPr>
        <p:spPr bwMode="auto">
          <a:xfrm>
            <a:off x="1981200" y="227945"/>
            <a:ext cx="54864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Rādhikaa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Krishna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Rādhika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Tava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virahe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keshava</a:t>
            </a:r>
            <a:endParaRPr lang="en-US" sz="2000" dirty="0">
              <a:solidFill>
                <a:srgbClr val="FFFF00"/>
              </a:solidFill>
              <a:latin typeface="Arial Unicode MS" pitchFamily="34" charset="-128"/>
              <a:ea typeface="MS PGothic" pitchFamily="34" charset="-128"/>
            </a:endParaRP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Sarasam-srnnamapi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malayaja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pankam</a:t>
            </a:r>
            <a:endParaRPr lang="en-US" sz="2000" dirty="0">
              <a:solidFill>
                <a:srgbClr val="FFFF00"/>
              </a:solidFill>
              <a:latin typeface="Arial Unicode MS" pitchFamily="34" charset="-128"/>
              <a:ea typeface="MS PGothic" pitchFamily="34" charset="-128"/>
            </a:endParaRP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Pasyati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vishhameva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vapusshisa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sankham</a:t>
            </a:r>
            <a:endParaRPr lang="en-US" sz="2000" dirty="0">
              <a:solidFill>
                <a:srgbClr val="FFFF00"/>
              </a:solidFill>
              <a:latin typeface="Arial Unicode MS" pitchFamily="34" charset="-128"/>
              <a:ea typeface="MS PGothic" pitchFamily="34" charset="-128"/>
            </a:endParaRPr>
          </a:p>
          <a:p>
            <a:pPr defTabSz="914400" eaLnBrk="0" hangingPunct="0"/>
            <a:endParaRPr lang="en-US" sz="2000" dirty="0">
              <a:solidFill>
                <a:srgbClr val="FFFF00"/>
              </a:solidFill>
              <a:latin typeface="Arial Unicode MS" pitchFamily="34" charset="-128"/>
              <a:ea typeface="MS PGothic" pitchFamily="34" charset="-128"/>
            </a:endParaRPr>
          </a:p>
          <a:p>
            <a:pPr defTabSz="914400" eaLnBrk="0" hangingPunct="0"/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Svasita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pavanam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anupama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parinaham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Madana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dahanam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iva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vahati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sadā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aham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Disi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disi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tirati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sajala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kanālam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Nayana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nalinam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iva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vigalita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nālam</a:t>
            </a: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  ..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(</a:t>
            </a:r>
            <a:r>
              <a:rPr lang="en-US" sz="1800" dirty="0" err="1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Radhika</a:t>
            </a:r>
            <a:r>
              <a:rPr lang="en-US" sz="1800" dirty="0">
                <a:solidFill>
                  <a:schemeClr val="bg1"/>
                </a:solidFill>
                <a:latin typeface="Arial Unicode MS" pitchFamily="34" charset="-128"/>
                <a:ea typeface="MS PGothic" pitchFamily="34" charset="-128"/>
              </a:rPr>
              <a:t>)</a:t>
            </a:r>
          </a:p>
          <a:p>
            <a:pPr defTabSz="914400" eaLnBrk="0" hangingPunct="0"/>
            <a:endParaRPr lang="en-US" sz="2000" dirty="0">
              <a:solidFill>
                <a:srgbClr val="FFFF00"/>
              </a:solidFill>
              <a:latin typeface="Arial Unicode MS" pitchFamily="34" charset="-128"/>
              <a:ea typeface="MS PGothic" pitchFamily="34" charset="-128"/>
            </a:endParaRP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Nayana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vishhayam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api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kisalaya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talpam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Gannayati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vihita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hutāsa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vikalpam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Tyajati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na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pānni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talena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kapolam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</a:p>
          <a:p>
            <a:pPr defTabSz="914400" eaLnBrk="0" hangingPunct="0"/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Bāla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sasinam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iva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sāyam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alolam</a:t>
            </a:r>
            <a:r>
              <a:rPr lang="en-US" sz="20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      ..</a:t>
            </a:r>
            <a:r>
              <a:rPr lang="en-US" sz="1800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(</a:t>
            </a:r>
            <a:r>
              <a:rPr lang="en-US" sz="1800" dirty="0" err="1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Radhika</a:t>
            </a:r>
            <a:r>
              <a:rPr lang="en-US" dirty="0">
                <a:solidFill>
                  <a:srgbClr val="FFFF00"/>
                </a:solidFill>
                <a:latin typeface="Arial Unicode MS" pitchFamily="34" charset="-128"/>
                <a:ea typeface="MS PGothic" pitchFamily="34" charset="-128"/>
              </a:rPr>
              <a:t>) </a:t>
            </a:r>
            <a:endParaRPr lang="en-US" sz="3600" dirty="0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24933" name="TextBox 10"/>
          <p:cNvSpPr txBox="1">
            <a:spLocks noChangeArrowheads="1"/>
          </p:cNvSpPr>
          <p:nvPr/>
        </p:nvSpPr>
        <p:spPr bwMode="auto">
          <a:xfrm>
            <a:off x="0" y="1"/>
            <a:ext cx="965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D-57</a:t>
            </a:r>
          </a:p>
        </p:txBody>
      </p:sp>
      <p:pic>
        <p:nvPicPr>
          <p:cNvPr id="389124" name="Picture 4" descr="http://michaelsudduth.com/wp-content/uploads/2012/11/radha-krishna-poster-with-glitter-AV9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2" y="478858"/>
            <a:ext cx="2038148" cy="23431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" name="D-57-Radhika Krishna Radhika - Base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7"/>
              </p:ext>
            </p:ext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462915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http://www.funbaz.com/wallpapers/birds/peacock/downloads/peacock-1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3028950"/>
            <a:ext cx="1981200" cy="14153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0662" name="Picture 6" descr="https://encrypted-tbn0.gstatic.com/images?q=tbn:ANd9GcRqslXCLWpXEUoywrdU1A5bzfImoYCoEkS1bVj5l7j61wdJjkA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2952750"/>
            <a:ext cx="1617924" cy="180022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B2DE45-74A3-48A7-8402-2B22B0C95272}" type="slidenum">
              <a:rPr lang="en-US" sz="1200" smtClean="0">
                <a:latin typeface="Arial" charset="0"/>
                <a:ea typeface="MS PGothic" pitchFamily="34" charset="-128"/>
              </a:rPr>
              <a:pPr/>
              <a:t>55</a:t>
            </a:fld>
            <a:endParaRPr lang="en-US" sz="1200" smtClean="0">
              <a:latin typeface="Arial" charset="0"/>
              <a:ea typeface="MS PGothic" pitchFamily="34" charset="-128"/>
            </a:endParaRPr>
          </a:p>
        </p:txBody>
      </p:sp>
      <p:pic>
        <p:nvPicPr>
          <p:cNvPr id="6" name="Picture 2" descr="http://img-fotki.yandex.ru/get/5904/ya-stranac.104/0_5e2c1_eea33881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563969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77000" y="2647950"/>
            <a:ext cx="266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0"/>
                <a:cs typeface="ＭＳ Ｐゴシック" charset="0"/>
              </a:rPr>
              <a:t>Hare Krishna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0"/>
                <a:cs typeface="ＭＳ Ｐゴシック" charset="0"/>
              </a:rPr>
              <a:t>!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0" y="4019550"/>
            <a:ext cx="9144000" cy="11079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600" dirty="0" smtClean="0">
                <a:solidFill>
                  <a:srgbClr val="FFC000"/>
                </a:solidFill>
              </a:rPr>
              <a:t>          End </a:t>
            </a:r>
            <a:r>
              <a:rPr lang="en-US" sz="6600" dirty="0">
                <a:solidFill>
                  <a:srgbClr val="FFC000"/>
                </a:solidFill>
              </a:rPr>
              <a:t>of Episode</a:t>
            </a:r>
          </a:p>
        </p:txBody>
      </p:sp>
      <p:pic>
        <p:nvPicPr>
          <p:cNvPr id="2" name="Picture 2" descr="http://assets.astroved.com/images/krishna-articles.jpg"/>
          <p:cNvPicPr>
            <a:picLocks noChangeAspect="1" noChangeArrowheads="1"/>
          </p:cNvPicPr>
          <p:nvPr/>
        </p:nvPicPr>
        <p:blipFill>
          <a:blip r:embed="rId4" cstate="print"/>
          <a:srcRect l="30000" t="12857" r="40000" b="7143"/>
          <a:stretch>
            <a:fillRect/>
          </a:stretch>
        </p:blipFill>
        <p:spPr bwMode="auto">
          <a:xfrm>
            <a:off x="6400800" y="0"/>
            <a:ext cx="2743200" cy="32004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7" name="TextBox 6"/>
          <p:cNvSpPr txBox="1"/>
          <p:nvPr/>
        </p:nvSpPr>
        <p:spPr>
          <a:xfrm>
            <a:off x="0" y="3943171"/>
            <a:ext cx="236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ea typeface="ＭＳ Ｐゴシック" charset="0"/>
                <a:cs typeface="ＭＳ Ｐゴシック" charset="0"/>
              </a:rPr>
              <a:t>Thank You!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133350"/>
            <a:ext cx="4900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C000"/>
                </a:solidFill>
              </a:rPr>
              <a:t>Duty of every </a:t>
            </a:r>
            <a:r>
              <a:rPr lang="en-US" sz="3200" u="sng" dirty="0" err="1" smtClean="0">
                <a:solidFill>
                  <a:srgbClr val="FFC000"/>
                </a:solidFill>
              </a:rPr>
              <a:t>Gokul</a:t>
            </a:r>
            <a:r>
              <a:rPr lang="en-US" sz="3200" u="sng" dirty="0" smtClean="0">
                <a:solidFill>
                  <a:srgbClr val="FFC000"/>
                </a:solidFill>
              </a:rPr>
              <a:t> Kid…</a:t>
            </a:r>
            <a:endParaRPr lang="en-US" sz="3200" u="sng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895350"/>
            <a:ext cx="87591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Take bath in the morning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Chant one round of </a:t>
            </a:r>
            <a:r>
              <a:rPr lang="en-US" sz="2800" dirty="0" err="1" smtClean="0">
                <a:solidFill>
                  <a:schemeClr val="bg1"/>
                </a:solidFill>
              </a:rPr>
              <a:t>Maha</a:t>
            </a:r>
            <a:r>
              <a:rPr lang="en-US" sz="2800" dirty="0" smtClean="0">
                <a:solidFill>
                  <a:schemeClr val="bg1"/>
                </a:solidFill>
              </a:rPr>
              <a:t> Mantra in </a:t>
            </a:r>
            <a:r>
              <a:rPr lang="en-US" sz="2800" dirty="0" err="1" smtClean="0">
                <a:solidFill>
                  <a:schemeClr val="bg1"/>
                </a:solidFill>
              </a:rPr>
              <a:t>Puja</a:t>
            </a:r>
            <a:r>
              <a:rPr lang="en-US" sz="2800" dirty="0" smtClean="0">
                <a:solidFill>
                  <a:schemeClr val="bg1"/>
                </a:solidFill>
              </a:rPr>
              <a:t> Room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Sing a short </a:t>
            </a:r>
            <a:r>
              <a:rPr lang="en-US" sz="2800" dirty="0" err="1" smtClean="0">
                <a:solidFill>
                  <a:srgbClr val="FFFF00"/>
                </a:solidFill>
              </a:rPr>
              <a:t>Sloka</a:t>
            </a:r>
            <a:endParaRPr lang="en-US" sz="2800" dirty="0" smtClean="0">
              <a:solidFill>
                <a:srgbClr val="FFFF00"/>
              </a:solidFill>
            </a:endParaRP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Be a strict Vegetarian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Offer </a:t>
            </a:r>
            <a:r>
              <a:rPr lang="en-US" sz="2800" dirty="0" err="1" smtClean="0">
                <a:solidFill>
                  <a:srgbClr val="FFFF00"/>
                </a:solidFill>
              </a:rPr>
              <a:t>Bhoga</a:t>
            </a:r>
            <a:r>
              <a:rPr lang="en-US" sz="2800" dirty="0" smtClean="0">
                <a:solidFill>
                  <a:srgbClr val="FFFF00"/>
                </a:solidFill>
              </a:rPr>
              <a:t> and also take it as lunch to school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In the School, do your best you can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When back from School, finish Homework same day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At night sing a </a:t>
            </a:r>
            <a:r>
              <a:rPr lang="en-US" sz="2800" dirty="0" err="1" smtClean="0">
                <a:solidFill>
                  <a:schemeClr val="bg1"/>
                </a:solidFill>
              </a:rPr>
              <a:t>bhajan</a:t>
            </a:r>
            <a:r>
              <a:rPr lang="en-US" sz="2800" dirty="0" smtClean="0">
                <a:solidFill>
                  <a:schemeClr val="bg1"/>
                </a:solidFill>
              </a:rPr>
              <a:t> in </a:t>
            </a:r>
            <a:r>
              <a:rPr lang="en-US" sz="2800" dirty="0" err="1" smtClean="0">
                <a:solidFill>
                  <a:schemeClr val="bg1"/>
                </a:solidFill>
              </a:rPr>
              <a:t>Puja</a:t>
            </a:r>
            <a:r>
              <a:rPr lang="en-US" sz="2800" dirty="0" smtClean="0">
                <a:solidFill>
                  <a:schemeClr val="bg1"/>
                </a:solidFill>
              </a:rPr>
              <a:t> Room</a:t>
            </a:r>
          </a:p>
          <a:p>
            <a:pPr indent="2286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You will be a Joyous </a:t>
            </a:r>
            <a:r>
              <a:rPr lang="en-US" sz="2800" dirty="0" err="1" smtClean="0">
                <a:solidFill>
                  <a:srgbClr val="FFFF00"/>
                </a:solidFill>
              </a:rPr>
              <a:t>Gokul</a:t>
            </a:r>
            <a:r>
              <a:rPr lang="en-US" sz="2800" dirty="0" smtClean="0">
                <a:solidFill>
                  <a:srgbClr val="FFFF00"/>
                </a:solidFill>
              </a:rPr>
              <a:t> Kid.!!!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7522" name="Picture 2" descr="http://personalexcellence.co/blog/images/meditation.jpg"/>
          <p:cNvPicPr>
            <a:picLocks noChangeAspect="1" noChangeArrowheads="1"/>
          </p:cNvPicPr>
          <p:nvPr/>
        </p:nvPicPr>
        <p:blipFill>
          <a:blip r:embed="rId3" cstate="print"/>
          <a:srcRect t="2593" b="407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AutoShape 2" descr="data:image/jpeg;base64,/9j/4AAQSkZJRgABAQAAAQABAAD/2wCEAAkGBxQTEhUUExQWFhUWFxgWGBgYFxcXHBgcFxcXFxccHBQYHCggGBwlHBcUITEhJSkrLi4uFx8zODMsNygtLisBCgoKDg0OGhAQGywmICQsLCwsLCwsLCwuLCwsLCwsLywsLCwsLCwsLCwsLCwsLCwsLCwsLCwsLCwsLCwsLCwsLP/AABEIAQcAwAMBIgACEQEDEQH/xAAcAAABBQEBAQAAAAAAAAAAAAADAQIEBQYABwj/xAA+EAABAwIEAwYEBAQFBAMAAAABAAIRAyEEBRIxBkFRImFxgZGhEzKxwUJS0eEUI4LwB2JykvEVQ6LCFiQz/8QAGgEAAgMBAQAAAAAAAAAAAAAAAwQBAgUABv/EAC8RAAICAQQABAUDBAMAAAAAAAECAAMRBBIhMQUTIkFRYXGBkbHB8BQjMtGh4fH/2gAMAwEAAhEDEQA/APKgFzmpwSEIMZg3FOAsltz9kNzlMkRzqie16GAnsaqmXGYSE9tFce5GoNM3VCYZVyZIp0WtAtJRBUThpTHASg5zG9uBxHFt0lSiQJUnCtV1gMhfiToaPPkq7ucCGCDbuMx2pN09V6pT/wAPKdMQ95J7hEeZVHnvCIpjVSOruMT5RumdrD2imUbozC6ZTXUUd7YJHNMe2y7MoVEjiml+ASnsZJUgggbri2JC1AjMgObdMhSal1HIVxF2XBncl2lIErVMGYrWo2H3HihtCLQ3C4zh2IwOXPcmNKIqyQIBwXBOcE5tJTOAOeJzWyjMHcn06Q5qwwtJoE7qjMBGlqJkJrOfVEptJUl1GUfD00Fn4hkqOcRjaRhEZhCVPo01quGuFX4jtfK0cz9kuHZjtUcxwoiLuc4Eq+HOHHVT0aLl31Xp3CGCa2gxwAAdcR3Hrz5qxyzJmUqPwx0InnebrI5Hm7sHUfh686WuMOizdV5MbNduD1J6StGmoV4J7Myr9QbwVToe012ZUGmZWKz0Mpgm5N4WmxuaMLZBBB6ER67Lz7ifOGOBaLCd957gOvgmSRB0KfeYriSnFYkRDgHDzEn3lVemyt+JGAVY6NYP/ET7yqqpSSWRHSpzJGHot0TO/sg1qRhTaFDswUXEUgKe2yB5mGjgp3J9pn68goAKlVzqN0DQmweJkWr6uIiVoStCcGLoPEaiUNwmBFpbhSZA7g2BPQwUZqqZZYhTgk0o4pWkKIUZ9pzLqdh2WUWnTspVMGyE8Zr7kymAj0qN0KnCmYJw57pCxiAY+gGRLbI8qNV7WN57noOa9my3BtpU2saIACxv+G+FEVHncwB4LdOcAJWhoKtte89mZPid5ezyx0Ir3QJNlm+Jcuo4kTPbAgOadLgDykcvZWFat8Q/5R7pKtJsbIr3jkDmK117SD7zzbGcKOaOxVAE/lIO4N/huAPmFmcTkul93F7uvIR4m/mV6vjKLCdIJF43/wAs/dYXiTCBkOBPzgHwKXGqrDbfjNBFY9zJ5/TPxXmIMqrY0khaniKnNV3jHkAIVUMNBQVuGMR/yCSDCU2QO9ELfonUaUTKMW7JNn5miqHAlDWwI1FRP4I3hW2LaQ49FFae9aFdhK5mZbQmSMSO3DQNktLDTyR3m+/JKHWsr7jiLmtYHE4UaVBAghTcTUMKEBJREzjmJ3gbuBIwKOwqMEdhVzAJH6kdrrWQCEekAqmMIIcCyMx1gEOkJRwydkJjGlX4R1JWWX0SSOp2URjVcZBhXVKjQ20GZ6AcylLDu4EaQbeTNxlWLNAaGG7LvO9zyA6Ac1q3Y4uptndwnosKyo11eo2mfm0ievaufD9Fs67IeP8ASAj12MquB0MATMtQFgx7PMi47FPYyaegHq+Y8g3dUX/yys14p1qTXAwNVIutO2qm4THeFbZtlrnAFjiCL7ke4uqLBZFVa91SvUL7EN1RN45ADob96TNjqD/P+YZEQ8mHxOcNpFz6o0tBdBM9ov0hsAC5gclnM0zanXLGAOHba7tMc2wkk9oKw4owZNVukA6KYc1rgXNLjEkgEHb6rKOpVGvmoAJbYCQBJgwCZGyHWij1E8iNKu5hgdwzyTcmSTJKYwIkCy4IW6byVDiNcbpFzl0KIQrI1alJUGrhIJVi/mo1Qpup2HUR1FSnmQXsgppNiikyUhFtk4p+MzXX4SNU2UUG/mpdRROaOszrhzIIRqaEAjU0QxRI+E9pTCpFFkqhOIyoyeIWgeSsaNMhCw2Gup4pwErbYOhNOmo+8WnTWlweFFCg9xcA57bNG8Tz6c1RYVlxHVPzbGE1SAdUAWF+7zQKBucztScKAJc8I/ErYvS1sggSfywZn0XrOLweoAjcKg/w6ycUsOKh+ercyNhyC1q1aqlCn5zCvvJfj2mZxWILLHdVGOw+Jdqq/BLm6bCdJHVwHVbd9FgOogW5mFnc54rDdTKLHVXRuGnSPMC6Us0KEksxx8IxTqmJARefiZk8ZmodWZUaxwbp0kuBF7W+qz+fNJqauq9ByTNqOKoGi8BtRgAc0iJ7wCshxdhBT0AbXSd2l2DepzNXSXA2bCMESjPJcunZJKRnoUOI0hInFNAVhCH1HiDchCh1RyEmlEDY6i1iAyFUoAGyiVHwFY4kbKsrhPUHd3MvUrt6kV9QXQQiVWoVMfVPCYtmcyEi0kJFplWMUSGUim5AaFpuDck/iKkn5W3KX1Fq1IXboRurk4k7h7IqlYT8rfzEH7brW4bg5sS+qC2fwt+s7LRYAFoDWNbpHKC0wp7XBzT32I+x714vUeJ3WOccCOtqHHA6mfZwjhmEF2otJA+a1+pAG6uMLluHp2p0mN8GifVNqv8A5TmzsCPQSETCV9bGnqAtLw7VvYpVoFwzcsZosOyGtA6BETaPyjwCevXr0Jht2Y17AbESEwYdvJo9AirlM6Y/OMhaa2oCHDmLLLcc04FPuB+y9QxFLmsHx7gdT2gflN++bSkdaoWskfKbPh92bFzMBJsnAov8OQYIiCmEbrFJB6nrK1JGY2E0s2T+YSjZRmNJwIHquJRHJIuVYGCsxBVL8tlV4xvRT8TUhV1WontMCOZkasg8Ste9MaCj1AEykwLSHU8+6nMryn0jdMKWmr4iYPMnMYvUeEcI2lRDA7+Y6HEbeU+a81yuj8R7WjckL03ANAEi0MkHoQd1heMN6AmfnNbSJuBM02WuBa6CWuba8meYt0RWYkxqi5s4dHN/ZQMsxB+IZtqZfxaf3Uilao9vJwDx4i36LybLhjGWTBOfrIGa5rAIH6KFw5xEIax3huq3iiiZdEggTt1kb87rBUKlQVIvE3mTA6yvVeE+HLbSzKwBHMTvsdW2jrv6z6ZwOJa5jSCNlKXkfBudkQ0uuNl6jgsWHtB581uUW7htbsTIsHORJa5ICuTEHEeFlM/aHV2NO0fdap7lkcxfqxE9Eh4kQKcH3mh4fnfn5SkzzKG7j16fssfVZBIPKy9DzB4LSvPs6rtbW0m0gHx5fZYKKS5Cz1Gj1GFw5gYSSVwOySVeaW8RC1NlKShVCiKuYG2ziRMwq8lWlxU7EQQoz2gLUoAC4mJqSWbOZBcwyUyUSrUHJCBlNiZD4zxISVu6ai4amXOAG5KsYqvJmn4Uw93PjYQPE/st1hhYD/I4e0rOZZhRSpQOUSfG33C0NF8Gmese4j7heY17eY5M9Fp021gS2oPE0z1H/qQfspDanbY7xb6ifqFFZT7LP8jh7hNrVAGA/lcD6H/lYxTLQmAf0/WCzClrc8T+ERz6rPjIdZcZHI+t9gFow/8AmO/0g+5UbAO7cHm0j/aSn9Ja9fAnXULYvqHWP0lVhco0GWmHDbeVrcpzh1MgPt3i4/ZJh8Q1hBcJE/VXjsFSrN5NPWB7rc0rG0ZzzMXUUbPbiWuBzBrxupsrH1ctfRux0jnHLwv4KzwWbF3otKu0/wCL9xI055WW2KqQN1i3VZqPPcVdZtiiGz5LMtrQHHrKzfFLc4QTT0NJAJiHE6iW9CT5CB9ZXm/Hboqs/wBJ+q9FwVGKOs7vl3lJgen1XnnHrO2w+I+6X0IxePpG7z/bbEhZTmf4XeSnnFDlyWUY+DPRXuGcCJT1+nUHdC6TVsy7c8iSX4oqPUxN0+u0DmFX4qp0K6mpT7S99xUcmGfXsotd9t1GqPTCSnFrxMm3UFpzU5rk1hSsKvFZEVxw7Ql5cdmg+pEBVWlarJMNFHbtG8HmOSDqW21/XiX0ybnzNLgqYIg7G3sCFLLS1gHNl/EBV2CxIa4avleBfo4WhaEUJba47txZebuyp56m0jyZg8RJjq0EeSg/F1amnuj+oEIeHcWFk/hMHvBsD9EyqO0f9JHm0yPukvLAaM1gcw+Gqy8H8zD7EIVd2h09DP8Au/ce6TDPALTy1OH+4SFIzHD6gRzLSPuPdXB2uJJPJEfm9QOovjeJHldS8FmJgGd7+qz9HCuewtL4BEGBdTMgE0QDuwlh/pMLSxtTIPRirKM4MvHZ44c5QGZuNU2B+nlzCNgssBhz9pt3/sp+MosiHUw5kchMeW/ojq1hGS0A3l5wBKDF5s6q9zSflMR5e6gY3EQw9TYef/KmZhgaQA+FUi/Ml0A9+8A+ioajyK2hxB0OkkbHpCCy723E5jVeMACauif5bWjk2Fg/8QKXZYeh/VbKlXsLrKcaiaJPSPqFOk4uUwFi+hp57KlYeuQobin03r0JGZk12FWyJOeSmuFktHERZdUqdFUCNFgRnMiu3SBKd0RkK8UIyYjGJWhO1gbJGOvdRI4nYWj2gO9a7DgFvatGxEbLK4N3bb4rUYamIEggjmNkHxcbSqjrEd04AEuMswhggAFh5PO/gIsrEU2ts3skcmvLvYgqmo4q1jDet5Pmr/LcPDQT6dP371551Zjkx0ADkwVVznNIcDsRqFx+yDSc6QTuI1D2kdQtFhnxzKkmlTcZcwE9dvcIYpBGMwgu28YmMpVRqfTcYv2T05tKtzWMAm02PcR9irqplmHJ1Giwnrf9UzGUaLabiabdIBJudhfqrvp1bGDB+ec9TLmt8OqRyPaH3Hqrbh3LnurveB/JeA4no8WIA71WcJ5e2rUdUqguAiGkugE9r5Z2AIHkd1ucRjGU2gWHQCycVFThj0OfnAXWnGAJ2KrtZuLC1uXoq2tigGl1Ko10fhJ+h3CiYzPMOxzjUrCd9DXAG/efsFQZjxbht6dPVbfSSfV0KvrYk4+kErgcAE/pA5jiy5xeGFr9i2DBHcdieahPc7WDpJOxMHceXSLquxfFlQ/LS67n0sB91WnO8S7bS3wEfdFWpyOh+YUahgeps6OMHNVXFGIDqLo6FULc1xY/7gjvAKV+PquYQ9tJwO/ZLT6tIVko2MG4/Ms1xYEYmZckBVhVwY6Fvnq+sKMcG7lfu2Pod/JaodTMpq2HtFpOhPe9BBhcTdXkhuIutcaiaUkLoMkx4elD0wNTwF0rzH0n9oeK0uGdMl0wBMFZekO0PFamn8pHUgIXiRyVj+lOcw9Cv2mN/qP2WupY8RusC7FsbVdqIsdvZWdHM6Z2E+CzXpyOo8jK3BM2TMZ0KOzHHqsrQxx/DTPopVN+IdADI8knZUB2cRsIDNL/ABzlWcS4/wD+vUE/hPpz5ITMsrO+d4ARKuUMETLyeRO/l0S4vrRgc5+kg1LK7hnNBTY49HvJj29oRqWR4rHkvqPdSpHYXAjw3ce/ZaPhvhWjSOssGo8pLgO6+61MJfUeJrvPkjn4n9plaiwg4EzmT8D4WiJ0fEd+Z9/bYK5/6ZSFvhtjwUyV0JC68sMsTn6xQOxPczmZcHYWqCdGhx5tt7bFYPPOE6mHuO2z8wG3iOS9eKBWpg77Qp0/iNtRxnI+Bhkc+88FgBNLl6TnnBDKmp9I6HG+nkf0XnmY4GpQcW1Glp8N/Nel02rrvHpPPwjAMjvAQXQudWUWrihtKeVSZDMB3H4ls7+/6/ZV7t4Vq3LazwC1liJEkXC7OMS1tOnQ+DoeztOcYlxI696PW3t3+0WtTjd1+8qClDk1xSBMRMmPlKCmBKF0iHwvzhaXDmzfFZfCu7QWjwZ+VKaw5ImhpP8AGUWb/wD6v8V2XvIeCETNm/zHeKbltKT4BGU/2/tBbT5v3no2TYh2mD0Bb9/dWAzVoiQZnlf3VHklQOpgTBabFWrHx+Ud4F15jUou85E361yJZ4eprEusN47hzKn4anMOjciO4ch9Cqqm6WhoMyYPgLu+keauqZ7I/vdZdvAkW8dS5wztgpKrsPWt4KWK6QYEGZFlZzDJrn3hR6uIEJhrAnxAUcnuQtUmSuhRdZHeEv8AEHuVMGT5Z9odzZVZmuWsqsLajQ4Hl+6m/H2umF48VdGZTkSVUieU8U8EPpguoS5v5fxDw6qiyNzC34b2BzgTLS0Tfx35r2uq2TcLGcV8HsrnXTPw6u5IFneIHPvXotF4tkeXf+f9wqjByOflMJmmbfCIbRcZG4Is3uus9icU6o4ueZJU/iDJKmFqaKl5GprhMOHW/PuVTC9RTsKhk5z7zPvtdmw3HyjilTQlCNF49qcExqcFxnTqboK0WCddvgs60XWgwW4Sup6j2i95GzRkvKblIhx8ETMD2yh4KzwOtlCn+3iMgDzQfnNJlT4JAK0FGrb5e14fdZdlbSRHJWFLMXE6WNubLI1VLOcia6YHEsqWIAcQDIbAnvJBd9lrKLtTBfcQsZhWQ2DvJnxlXWU4qRpJ/wCVlapM8j2hLq8rmW1DGaSWu3H9ypfx+hVNVxLCdNQX5HYpsMG1Q+qUNWYs1IPJljXxoA7UjyTsvxYc2ehLfuPZZ7HY0Ntqkd7v0ULKs9a2tpJGl9ugB5Iw0bOhIEu1KhPnN62rHNG1zyCo6eYQdL/LoR4qbTrA7FINWRE3pIk2yUP70DWbJJPcqgQW2Hc6yERJhDfUaNz9lAxGagGBZStZPUIlTN0I3iDJaOKZoqCdPyuFiDG4/ReTZ1wbiaDjpYajLkPb0HVu4K9hoVm6Rf8AdEqs1Ak2GwnwhaOj8Su0npHK/A/tA3aZW7/M+eIXALZ8X8GvpO+JQaX03XLQCSw87dDusYQvaafUV3oHQzKtqKHBihOCYCnhHgoXD07yrfCuiFXM3hTqRSlnM1dMu0SNjqvaKEypEHoU3EuklN5IijgCVZjuM0uXEO3VvhwGmQBM/VZTK8VFitDRrhwgkBw59Vm6qpt3ymtp7Qy5lk2rcg87+cpBibyDBnZV1SrcE2I9EejhqlUdmkXd4MFIGkDk9TR8xQJYVMbPzCf76qDiqzQLucPROpZTinbNLRt2iB91w4dqNM1ZI6t7X/ChRSh5YfQQW8E4EosTjeTGz3m6ra9NxMndbzDZVSIhsT7+hTMVw4DtB8kzX4jShxjEFZRu7Mpcp4lcxuiu3W0bEXIV1Tzuhuys5vcf3XUcgAiY9EduTsBhrdR8Nu8lJ3WaV2JAI+nX/MIiFeN0eziQD/uOd4NQqnFDzZjCfEwg1arQXNYBDfmfHs0Kvr0y++iByPP16qtdFJOSv5P/AJCeQDyBJFbNaz/me1g6Nkn1S0KoFySfOFUOw9QG1TyI1fVEJrC0U3f0kJo0JjCkfp+37zgCnGD/AD7zU4LMTsNLfAH3crehiAR+Y+q8/pZpiA7SKYmJs0beJQsZxFWYO0x/9RgejUq/hjucLj8xa4oBuOQPof8AU9ExmYhkOcYjZvMnkJWRzTgxldpqMf8ADquJcQRLDJ6C7fG/gq3KcU+s4PqGw2AsB4BbGhiRAB2ARKqn0Tek8+/w+kWehLU64nlmacP18Peozs/nb2mn+obeargvbSxrmkESDYgwQROxHNeZcU5F8CoXMB+E42/yk/hJ+h6LZ0muFx2sMGY+p0fljcvUraTbSiOdAQG1bpr6qY25MKjgCOpYcuMzDRvz9lPp4WnEdrx/ZVNPE6SiuzQ965kc9SEupA57kqrgSLtPhyVpl+SYh41WDeRJN/JQ+HWOxFUN2Au49AvQzihZjdmiEC+5k494xUqt6k6mdoZAW3qO1c+791NNY0Xa2WcPdSsTiBsqbH17ESs87rWw016x6OZr8PjBWAq0j2gO3Tncf3zUzD4tj9jfmNiPJeU5dnfw3kaiIPZcLR1HgtVh+JWOg1WBx/MzslI6nwx0PpGR7fz3i9bq44P/AFNbXwbHbgHv2PquZg4HzO8CZVGziWgBvU8CQnHiIn5WW6uP2CR/pr+sH7yXdlHJ4l5/DjmVXZniezop7m0gKoxedPIvJ7pDf1UQZ+9t2sHmbo1eit7PMomprU5JzLujhWU6cOGpxvp6nl5BCxFF0Akdp3QWYOgHVUbuJ6u4ayfAn7pBxJXM3H+0JgaO/OTj8y/9fg5xNDRypoAJ5XA6oDMo31OuTJi59VQO4jr/AJh/tCdT4jrjcg+Sn+k1I9x/PtIHiDfzE0f8FA0tAYw7n8TvNZ/O6QcQ2LSBfpP6LjxLVi7QfAKtxuYOeHRIcRAm4E77eaNp9Ncj7mlv6xSp3StynMmsqOaPlLjp8JMBbLB4ifBec1Mtqj8JPhf23V9kGaiC2o6HDkbSOnitTVacOu5YjotYc+XZ9v8AU2tKSY1FpiW2sfPoqXibGt+A5jydZ5E85GmB3Rui/wDUWuAa10iey6RbuJ8lm+JMcyoGAGXMJBNvQJTTUMbBkdQ2rcCsniZ41T4IZcuKat0CebLE9xSUiROBXSBNBwZiXMquDWzqYeYG1+a04xpM/hBOo/ovO6NQtMtJBHMWU5ub1IvBSt2n3tkTU0mrStdrTVYzMIBJsIWUzPNy+zbD6oOKxz3iDt9VCcFarThOT3O1fiDONtfAihyIzEOGxQoTqlMixBHjZM4merMORLnIcSX1QHEQJI7zy/vuWwDDErzjDVS1wIsQZW4oZ0x9MEXd+SQCT3TusvW1NkMvUbqtLf5GTFFxFO/ikwVU0XVP4yWyCWADX2mwdA0TpMOBuq/K6T6gc4vIEkb9bmw5pcVFckniMAyS+iSAQO5S3Ybs2EFPpYRrdpnqf7t5I9kJ7fhLSpcyDEJob3K2hMgK3nSZWtbMiEcYV0zb2UxsAGAkc5cbCepxMboFrCYUDMMsbUG0HqN1YVEPlzUo5U5BlSuRzMZjcE6k6D5Hqo7Stnj6Ac1wcBEG5G3esaFrUW+YvMz7qwh4jajUOFy5GECwGZxC4BcuUyuI9qeAuXKDCqIT4KaaCRcozDmpcR9JrmuDhu0hwm+xkW5qXmWY1a5JqRcjl8obIDQd4ubSuXKQxnbAJW1aMEwZE2N7+qk4bEjUzWOyCJDbSBv4mJ3XLlx5gWGDxN7mmIoYmk97a9Su3D0g6Trplsm2lpEONwCT3RAUjCGgcGa7Gtpsa6HmDOqGADQLX1i4/VcuSFtQYfcCXWxlHETB0Q8AB+ojeAQPQotfBEct+9cuWRZ6XwIxVazdwTMMSYTaWHm3PuXLlUsYxmCdRIseaO/Am2x5hcuXFyMSCYNmjd50jabn2AVXieIKDZaC95G0NgHu7RBC5ctHSadbclsxa21lPEz2Z51UqyPlb+Ufc81XNSLlrIiqMKImxJ7n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7524" name="Picture 4" descr="http://www.stephen-knapp.com/1444Vya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5543" y="0"/>
            <a:ext cx="2938457" cy="4019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" y="4400550"/>
            <a:ext cx="8991600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But, Spiritual Knowledge is eternal, does not change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3ED2A1-A06E-4B3D-AF1C-267A44CA5D83}" type="slidenum">
              <a:rPr lang="en-US" smtClean="0">
                <a:latin typeface="Arial" charset="0"/>
                <a:ea typeface="MS PGothic" pitchFamily="34" charset="-128"/>
              </a:rPr>
              <a:pPr/>
              <a:t>7</a:t>
            </a:fld>
            <a:endParaRPr lang="en-US" smtClean="0">
              <a:latin typeface="Arial" charset="0"/>
              <a:ea typeface="MS PGothic" pitchFamily="34" charset="-128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3124200" y="285750"/>
            <a:ext cx="563880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rgbClr val="FFC000"/>
                </a:solidFill>
              </a:rPr>
              <a:t>Jaya Rādha Mādhava </a:t>
            </a:r>
          </a:p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rgbClr val="FFC000"/>
                </a:solidFill>
              </a:rPr>
              <a:t>	Jaya Kunja Vihārī</a:t>
            </a:r>
          </a:p>
          <a:p>
            <a:pPr eaLnBrk="0" hangingPunct="0">
              <a:tabLst>
                <a:tab pos="457200" algn="l"/>
              </a:tabLst>
            </a:pPr>
            <a:endParaRPr lang="en-US" sz="1000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rgbClr val="FFFF00"/>
                </a:solidFill>
              </a:rPr>
              <a:t>Jaya Gopī Jana Vallabha </a:t>
            </a:r>
          </a:p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rgbClr val="FFFF00"/>
                </a:solidFill>
              </a:rPr>
              <a:t>	Jaya Giri Vara Dhārī 	... (Jaya)</a:t>
            </a:r>
            <a:endParaRPr lang="en-US" sz="1000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endParaRPr lang="fi-FI" sz="1400">
              <a:solidFill>
                <a:srgbClr val="FFFF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chemeClr val="bg1"/>
                </a:solidFill>
              </a:rPr>
              <a:t>Yaśodā Nandana Vraja Jana Ranjana</a:t>
            </a:r>
            <a:endParaRPr lang="en-US" sz="1000">
              <a:solidFill>
                <a:schemeClr val="bg1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fi-FI" sz="2400">
                <a:solidFill>
                  <a:schemeClr val="bg1"/>
                </a:solidFill>
              </a:rPr>
              <a:t>Yamunā tīra Vana Cāri          ... (Jaya)</a:t>
            </a:r>
          </a:p>
          <a:p>
            <a:pPr eaLnBrk="0" hangingPunct="0">
              <a:tabLst>
                <a:tab pos="457200" algn="l"/>
              </a:tabLst>
            </a:pPr>
            <a:endParaRPr lang="en-US" sz="1000"/>
          </a:p>
          <a:p>
            <a:pPr eaLnBrk="0" hangingPunct="0">
              <a:tabLst>
                <a:tab pos="457200" algn="l"/>
              </a:tabLst>
            </a:pPr>
            <a:r>
              <a:rPr lang="sv-SE" sz="2400">
                <a:solidFill>
                  <a:srgbClr val="FF9900"/>
                </a:solidFill>
              </a:rPr>
              <a:t>[ Hare Krishna Hare Krishna </a:t>
            </a:r>
          </a:p>
          <a:p>
            <a:pPr eaLnBrk="0" hangingPunct="0">
              <a:tabLst>
                <a:tab pos="457200" algn="l"/>
              </a:tabLst>
            </a:pPr>
            <a:r>
              <a:rPr lang="sv-SE" sz="2400">
                <a:solidFill>
                  <a:srgbClr val="FF9900"/>
                </a:solidFill>
              </a:rPr>
              <a:t>  Krishna Krishna Hare Hare</a:t>
            </a:r>
            <a:endParaRPr lang="en-US" sz="1000">
              <a:solidFill>
                <a:srgbClr val="FF9900"/>
              </a:solidFill>
            </a:endParaRPr>
          </a:p>
          <a:p>
            <a:pPr eaLnBrk="0" hangingPunct="0">
              <a:tabLst>
                <a:tab pos="457200" algn="l"/>
              </a:tabLst>
            </a:pPr>
            <a:r>
              <a:rPr lang="sv-SE" sz="2400">
                <a:solidFill>
                  <a:srgbClr val="FF9900"/>
                </a:solidFill>
              </a:rPr>
              <a:t>  Hare Rāma Hare Rāma </a:t>
            </a:r>
          </a:p>
          <a:p>
            <a:pPr eaLnBrk="0" hangingPunct="0">
              <a:tabLst>
                <a:tab pos="457200" algn="l"/>
              </a:tabLst>
            </a:pPr>
            <a:r>
              <a:rPr lang="sv-SE" sz="2400">
                <a:solidFill>
                  <a:srgbClr val="FF9900"/>
                </a:solidFill>
              </a:rPr>
              <a:t>  Rāma Rāma Hare Hare ]</a:t>
            </a:r>
            <a:endParaRPr lang="sv-SE" sz="3200">
              <a:solidFill>
                <a:srgbClr val="FF99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0"/>
            <a:ext cx="76200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4386" name="Picture 2" descr="http://www.artoflegendindia.com/images/detailed/pbaaab085_krishna_and_radha_swing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72" y="57150"/>
            <a:ext cx="2721428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 descr="http://www.startupcell.com/wp-content/uploads/2013/04/meditation.jpeg"/>
          <p:cNvPicPr>
            <a:picLocks noChangeAspect="1" noChangeArrowheads="1"/>
          </p:cNvPicPr>
          <p:nvPr/>
        </p:nvPicPr>
        <p:blipFill>
          <a:blip r:embed="rId3" cstate="print"/>
          <a:srcRect t="7744" b="12864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8312" name="Picture 8" descr="http://fc08.deviantart.net/fs70/f/2012/340/2/a/meditation_by_flycan-d5n8pz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2024" y="0"/>
            <a:ext cx="2601976" cy="39624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362913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Unbound by </a:t>
            </a:r>
            <a:r>
              <a:rPr 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Jnana</a:t>
            </a:r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!</a:t>
            </a:r>
            <a:endParaRPr lang="en-US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98314" name="Picture 10" descr="http://cdn2-b.examiner.com/sites/default/files/styles/image_content_width/hash/7e/c6/7ec6f4beb41676c18c52e0c2c5e5ea62.jpg?itok=QP4ZC2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724150"/>
            <a:ext cx="3810000" cy="22383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42" name="Picture 2" descr="http://gomighty.com/wp-content/themes/gomighty/lib/goal_images/files/Broken-Handcuff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71550"/>
            <a:ext cx="2362200" cy="176672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http://indiaopines.com/wp-content/uploads/2014/03/Indraprastha_Maya_Assembl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0740"/>
            <a:ext cx="9144000" cy="458276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1DAD73-50E2-4D94-AED2-26E0CBD4919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How Superior is Material Knowledge (</a:t>
            </a:r>
            <a:r>
              <a:rPr lang="en-US" sz="2800" dirty="0" err="1" smtClean="0">
                <a:solidFill>
                  <a:srgbClr val="FFC000"/>
                </a:solidFill>
              </a:rPr>
              <a:t>Yantra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 err="1" smtClean="0">
                <a:solidFill>
                  <a:srgbClr val="FFC000"/>
                </a:solidFill>
              </a:rPr>
              <a:t>Jnana</a:t>
            </a:r>
            <a:r>
              <a:rPr lang="en-US" sz="2800" dirty="0" smtClean="0">
                <a:solidFill>
                  <a:srgbClr val="FFC000"/>
                </a:solidFill>
              </a:rPr>
              <a:t>) ?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48482" name="Picture 2" descr="http://bhaktibliss.files.wordpress.com/2010/10/krishna-arjun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114550"/>
            <a:ext cx="2381250" cy="28765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03 - Ancestral Home (World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304800" y="48387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00" numSld="10">
                <p:cTn id="7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86697</TotalTime>
  <Words>3421</Words>
  <Application>Microsoft Office PowerPoint</Application>
  <PresentationFormat>On-screen Show (16:9)</PresentationFormat>
  <Paragraphs>636</Paragraphs>
  <Slides>56</Slides>
  <Notes>52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gbvs</cp:lastModifiedBy>
  <cp:revision>7256</cp:revision>
  <dcterms:created xsi:type="dcterms:W3CDTF">2007-12-30T00:59:16Z</dcterms:created>
  <dcterms:modified xsi:type="dcterms:W3CDTF">2014-04-28T00:01:01Z</dcterms:modified>
</cp:coreProperties>
</file>